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92" r:id="rId2"/>
    <p:sldId id="412" r:id="rId3"/>
    <p:sldId id="391" r:id="rId4"/>
    <p:sldId id="414" r:id="rId5"/>
    <p:sldId id="413" r:id="rId6"/>
    <p:sldId id="393" r:id="rId7"/>
    <p:sldId id="369" r:id="rId8"/>
    <p:sldId id="371" r:id="rId9"/>
    <p:sldId id="394" r:id="rId10"/>
    <p:sldId id="411" r:id="rId11"/>
    <p:sldId id="415" r:id="rId12"/>
    <p:sldId id="387" r:id="rId13"/>
    <p:sldId id="416" r:id="rId14"/>
    <p:sldId id="400" r:id="rId15"/>
    <p:sldId id="396" r:id="rId16"/>
    <p:sldId id="401" r:id="rId17"/>
    <p:sldId id="402" r:id="rId18"/>
    <p:sldId id="386" r:id="rId19"/>
    <p:sldId id="390" r:id="rId20"/>
    <p:sldId id="370" r:id="rId21"/>
    <p:sldId id="372" r:id="rId22"/>
    <p:sldId id="397" r:id="rId23"/>
    <p:sldId id="374" r:id="rId24"/>
    <p:sldId id="381" r:id="rId25"/>
    <p:sldId id="375" r:id="rId26"/>
    <p:sldId id="382" r:id="rId27"/>
    <p:sldId id="383" r:id="rId28"/>
    <p:sldId id="399" r:id="rId29"/>
    <p:sldId id="384" r:id="rId30"/>
    <p:sldId id="403" r:id="rId31"/>
    <p:sldId id="385" r:id="rId32"/>
    <p:sldId id="389" r:id="rId33"/>
    <p:sldId id="407" r:id="rId34"/>
    <p:sldId id="388" r:id="rId35"/>
    <p:sldId id="409" r:id="rId36"/>
    <p:sldId id="410" r:id="rId37"/>
  </p:sldIdLst>
  <p:sldSz cx="9144000" cy="6858000" type="screen4x3"/>
  <p:notesSz cx="6858000" cy="9144000"/>
  <p:defaultTextStyle>
    <a:defPPr>
      <a:defRPr lang="en-AU"/>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C87700"/>
    <a:srgbClr val="0000FF"/>
    <a:srgbClr val="FF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4" autoAdjust="0"/>
  </p:normalViewPr>
  <p:slideViewPr>
    <p:cSldViewPr showGuides="1">
      <p:cViewPr varScale="1">
        <p:scale>
          <a:sx n="66" d="100"/>
          <a:sy n="66" d="100"/>
        </p:scale>
        <p:origin x="142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7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ea typeface="ＭＳ Ｐゴシック" panose="020B0600070205080204" pitchFamily="34" charset="-128"/>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ea typeface="ＭＳ Ｐゴシック" panose="020B0600070205080204" pitchFamily="34" charset="-128"/>
              </a:defRPr>
            </a:lvl1pPr>
          </a:lstStyle>
          <a:p>
            <a:pPr>
              <a:defRPr/>
            </a:pPr>
            <a:fld id="{14A07E43-9573-4750-84FA-3BA90A98F41E}" type="datetime1">
              <a:rPr lang="en-US" altLang="en-US"/>
              <a:pPr>
                <a:defRPr/>
              </a:pPr>
              <a:t>3/23/2021</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IN" alt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ea typeface="ＭＳ Ｐゴシック" panose="020B0600070205080204" pitchFamily="34" charset="-128"/>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62004F5E-3B90-4F24-A4E4-D005787A18C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dirty="0" smtClean="0"/>
              <a:t>Camillo </a:t>
            </a:r>
            <a:r>
              <a:rPr lang="en-IN" altLang="en-US" dirty="0" err="1" smtClean="0"/>
              <a:t>Glogi</a:t>
            </a:r>
            <a:r>
              <a:rPr lang="en-IN" altLang="en-US" dirty="0" smtClean="0"/>
              <a:t> discovered </a:t>
            </a:r>
            <a:r>
              <a:rPr lang="en-IN" altLang="en-US" dirty="0" err="1" smtClean="0"/>
              <a:t>Glogi</a:t>
            </a:r>
            <a:r>
              <a:rPr lang="en-IN" altLang="en-US" dirty="0" smtClean="0"/>
              <a:t> stain. When brain are kept under silver chromate solution for few days, brain cells get darkly stained and show branching patterns with great details. Golgi proposed that two brain cells are connected with each other like  blood vessels (there is no discontinuity). </a:t>
            </a:r>
          </a:p>
          <a:p>
            <a:r>
              <a:rPr lang="en-IN" altLang="en-US" dirty="0" smtClean="0"/>
              <a:t>Ramon </a:t>
            </a:r>
            <a:r>
              <a:rPr lang="en-IN" altLang="en-US" dirty="0" err="1" smtClean="0"/>
              <a:t>Cajal</a:t>
            </a:r>
            <a:r>
              <a:rPr lang="en-IN" altLang="en-US" dirty="0" smtClean="0"/>
              <a:t> using the same Golgi stain proposed that two brain cells are not directly connected with each other. There is a gap, which is now known as synapse.</a:t>
            </a:r>
          </a:p>
          <a:p>
            <a:pPr algn="r"/>
            <a:r>
              <a:rPr lang="en-IN" altLang="en-US" dirty="0" smtClean="0"/>
              <a:t> </a:t>
            </a:r>
          </a:p>
          <a:p>
            <a:pPr algn="r"/>
            <a:endParaRPr lang="en-IN"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4A25EA9-CA17-4340-BCFB-68F7CF6EEC1B}" type="slidenum">
              <a:rPr lang="en-US" altLang="en-US" sz="1200"/>
              <a:pPr/>
              <a:t>7</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BBDFE5C-C9D3-4AB1-83BF-87543DEE656E}" type="slidenum">
              <a:rPr lang="en-GB" altLang="en-US" sz="1200"/>
              <a:pPr/>
              <a:t>31</a:t>
            </a:fld>
            <a:endParaRPr lang="en-GB" altLang="en-US" sz="1200"/>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NMDA: </a:t>
            </a:r>
            <a:r>
              <a:rPr lang="en-IN" altLang="en-US" smtClean="0"/>
              <a:t> N-methyl-D-aspartate</a:t>
            </a:r>
          </a:p>
          <a:p>
            <a:pPr eaLnBrk="1" hangingPunct="1"/>
            <a:r>
              <a:rPr lang="en-IN" altLang="en-US" smtClean="0"/>
              <a:t>AMPA: </a:t>
            </a:r>
            <a:r>
              <a:rPr lang="el-GR" altLang="en-US" smtClean="0"/>
              <a:t> α-</a:t>
            </a:r>
            <a:r>
              <a:rPr lang="en-IN" altLang="en-US" smtClean="0"/>
              <a:t>amino-3-hydroxy-5-methyl-4-isoxazolepropionic acid</a:t>
            </a: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AC36910-19B0-4391-B012-008BB5AFD18E}" type="slidenum">
              <a:rPr lang="en-US" altLang="en-US" sz="1200"/>
              <a:pPr/>
              <a:t>34</a:t>
            </a:fld>
            <a:endParaRPr lang="en-US" altLang="en-US" sz="1200"/>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dirty="0" smtClean="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6F0BB2C-7184-499F-9F10-8DF6401C0F9E}" type="slidenum">
              <a:rPr lang="en-US" altLang="en-US" sz="1200"/>
              <a:pPr/>
              <a:t>36</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b="1"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766B94E-8D6F-46C5-93FC-55B665E5840C}" type="slidenum">
              <a:rPr lang="en-US" altLang="en-US" sz="1200"/>
              <a:pPr/>
              <a:t>8</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S PGothic" pitchFamily="34" charset="-128"/>
                <a:cs typeface="ＭＳ Ｐゴシック" charset="-128"/>
              </a:rPr>
              <a:t>The basic pathway for a nerve impulse is described by the stimulus response model</a:t>
            </a:r>
            <a:endParaRPr lang="en-GB" dirty="0" smtClean="0"/>
          </a:p>
          <a:p>
            <a:r>
              <a:rPr lang="en-GB" sz="1200" kern="1200" dirty="0" smtClean="0">
                <a:solidFill>
                  <a:schemeClr val="tx1"/>
                </a:solidFill>
                <a:effectLst/>
                <a:latin typeface="+mn-lt"/>
                <a:ea typeface="MS PGothic" pitchFamily="34" charset="-128"/>
                <a:cs typeface="ＭＳ Ｐゴシック" charset="-128"/>
              </a:rPr>
              <a:t>A </a:t>
            </a:r>
            <a:r>
              <a:rPr lang="en-GB" sz="1200" i="1" kern="1200" dirty="0" smtClean="0">
                <a:solidFill>
                  <a:schemeClr val="tx1"/>
                </a:solidFill>
                <a:effectLst/>
                <a:latin typeface="+mn-lt"/>
                <a:ea typeface="MS PGothic" pitchFamily="34" charset="-128"/>
                <a:cs typeface="ＭＳ Ｐゴシック" charset="-128"/>
              </a:rPr>
              <a:t>stimulus</a:t>
            </a:r>
            <a:r>
              <a:rPr lang="en-GB" sz="1200" kern="1200" dirty="0" smtClean="0">
                <a:solidFill>
                  <a:schemeClr val="tx1"/>
                </a:solidFill>
                <a:effectLst/>
                <a:latin typeface="+mn-lt"/>
                <a:ea typeface="MS PGothic" pitchFamily="34" charset="-128"/>
                <a:cs typeface="ＭＳ Ｐゴシック" charset="-128"/>
              </a:rPr>
              <a:t> is a change in the environment (either external or internal) that is detected by a receptor</a:t>
            </a:r>
            <a:endParaRPr lang="en-GB" dirty="0" smtClean="0"/>
          </a:p>
          <a:p>
            <a:r>
              <a:rPr lang="en-GB" sz="1200" i="1" kern="1200" dirty="0" smtClean="0">
                <a:solidFill>
                  <a:schemeClr val="tx1"/>
                </a:solidFill>
                <a:effectLst/>
                <a:latin typeface="+mn-lt"/>
                <a:ea typeface="MS PGothic" pitchFamily="34" charset="-128"/>
                <a:cs typeface="ＭＳ Ｐゴシック" charset="-128"/>
              </a:rPr>
              <a:t>Receptors</a:t>
            </a:r>
            <a:r>
              <a:rPr lang="en-GB" sz="1200" kern="1200" dirty="0" smtClean="0">
                <a:solidFill>
                  <a:schemeClr val="tx1"/>
                </a:solidFill>
                <a:effectLst/>
                <a:latin typeface="+mn-lt"/>
                <a:ea typeface="MS PGothic" pitchFamily="34" charset="-128"/>
                <a:cs typeface="ＭＳ Ｐゴシック" charset="-128"/>
              </a:rPr>
              <a:t> transform environmental stimuli into electrical nerve impulses</a:t>
            </a:r>
            <a:endParaRPr lang="en-GB" dirty="0" smtClean="0"/>
          </a:p>
          <a:p>
            <a:r>
              <a:rPr lang="en-GB" sz="1200" kern="1200" dirty="0" smtClean="0">
                <a:solidFill>
                  <a:schemeClr val="tx1"/>
                </a:solidFill>
                <a:effectLst/>
                <a:latin typeface="+mn-lt"/>
                <a:ea typeface="MS PGothic" pitchFamily="34" charset="-128"/>
                <a:cs typeface="ＭＳ Ｐゴシック" charset="-128"/>
              </a:rPr>
              <a:t>These impulses are then transmitted via neurons to the </a:t>
            </a:r>
            <a:r>
              <a:rPr lang="en-GB" sz="1200" i="1" kern="1200" dirty="0" smtClean="0">
                <a:solidFill>
                  <a:schemeClr val="tx1"/>
                </a:solidFill>
                <a:effectLst/>
                <a:latin typeface="+mn-lt"/>
                <a:ea typeface="MS PGothic" pitchFamily="34" charset="-128"/>
                <a:cs typeface="ＭＳ Ｐゴシック" charset="-128"/>
              </a:rPr>
              <a:t>central nervous system</a:t>
            </a:r>
            <a:r>
              <a:rPr lang="en-GB" sz="1200" kern="1200" dirty="0" smtClean="0">
                <a:solidFill>
                  <a:schemeClr val="tx1"/>
                </a:solidFill>
                <a:effectLst/>
                <a:latin typeface="+mn-lt"/>
                <a:ea typeface="MS PGothic" pitchFamily="34" charset="-128"/>
                <a:cs typeface="ＭＳ Ｐゴシック" charset="-128"/>
              </a:rPr>
              <a:t> where decision-making occurs</a:t>
            </a:r>
            <a:endParaRPr lang="en-GB" dirty="0" smtClean="0"/>
          </a:p>
          <a:p>
            <a:r>
              <a:rPr lang="en-GB" sz="1200" kern="1200" dirty="0" smtClean="0">
                <a:solidFill>
                  <a:schemeClr val="tx1"/>
                </a:solidFill>
                <a:effectLst/>
                <a:latin typeface="+mn-lt"/>
                <a:ea typeface="MS PGothic" pitchFamily="34" charset="-128"/>
                <a:cs typeface="ＭＳ Ｐゴシック" charset="-128"/>
              </a:rPr>
              <a:t>When a response is selected (consciously or unconsciously), the signal is transmitted via neurons to effectors</a:t>
            </a:r>
            <a:endParaRPr lang="en-GB" dirty="0" smtClean="0"/>
          </a:p>
          <a:p>
            <a:r>
              <a:rPr lang="en-GB" sz="1200" i="1" kern="1200" dirty="0" smtClean="0">
                <a:solidFill>
                  <a:schemeClr val="tx1"/>
                </a:solidFill>
                <a:effectLst/>
                <a:latin typeface="+mn-lt"/>
                <a:ea typeface="MS PGothic" pitchFamily="34" charset="-128"/>
                <a:cs typeface="ＭＳ Ｐゴシック" charset="-128"/>
              </a:rPr>
              <a:t>Effectors</a:t>
            </a:r>
            <a:r>
              <a:rPr lang="en-GB" sz="1200" kern="1200" dirty="0" smtClean="0">
                <a:solidFill>
                  <a:schemeClr val="tx1"/>
                </a:solidFill>
                <a:effectLst/>
                <a:latin typeface="+mn-lt"/>
                <a:ea typeface="MS PGothic" pitchFamily="34" charset="-128"/>
                <a:cs typeface="ＭＳ Ｐゴシック" charset="-128"/>
              </a:rPr>
              <a:t> are organs (either muscles or glands) that produce a response to a stimulus</a:t>
            </a:r>
            <a:endParaRPr lang="en-GB" dirty="0" smtClean="0"/>
          </a:p>
          <a:p>
            <a:r>
              <a:rPr lang="en-GB" sz="1200" kern="1200" dirty="0" smtClean="0">
                <a:solidFill>
                  <a:schemeClr val="tx1"/>
                </a:solidFill>
                <a:effectLst/>
                <a:latin typeface="+mn-lt"/>
                <a:ea typeface="MS PGothic" pitchFamily="34" charset="-128"/>
                <a:cs typeface="ＭＳ Ｐゴシック" charset="-128"/>
              </a:rPr>
              <a:t>A </a:t>
            </a:r>
            <a:r>
              <a:rPr lang="en-GB" sz="1200" i="1" kern="1200" dirty="0" smtClean="0">
                <a:solidFill>
                  <a:schemeClr val="tx1"/>
                </a:solidFill>
                <a:effectLst/>
                <a:latin typeface="+mn-lt"/>
                <a:ea typeface="MS PGothic" pitchFamily="34" charset="-128"/>
                <a:cs typeface="ＭＳ Ｐゴシック" charset="-128"/>
              </a:rPr>
              <a:t>response</a:t>
            </a:r>
            <a:r>
              <a:rPr lang="en-GB" sz="1200" kern="1200" dirty="0" smtClean="0">
                <a:solidFill>
                  <a:schemeClr val="tx1"/>
                </a:solidFill>
                <a:effectLst/>
                <a:latin typeface="+mn-lt"/>
                <a:ea typeface="MS PGothic" pitchFamily="34" charset="-128"/>
                <a:cs typeface="ＭＳ Ｐゴシック" charset="-128"/>
              </a:rPr>
              <a:t> is a change in the organism resulting from the detection of a stimulus</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62004F5E-3B90-4F24-A4E4-D005787A18C4}" type="slidenum">
              <a:rPr lang="en-US" altLang="en-US" smtClean="0"/>
              <a:pPr>
                <a:defRPr/>
              </a:pPr>
              <a:t>11</a:t>
            </a:fld>
            <a:endParaRPr lang="en-US" altLang="en-US"/>
          </a:p>
        </p:txBody>
      </p:sp>
    </p:spTree>
    <p:extLst>
      <p:ext uri="{BB962C8B-B14F-4D97-AF65-F5344CB8AC3E}">
        <p14:creationId xmlns:p14="http://schemas.microsoft.com/office/powerpoint/2010/main" val="244057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b="1" i="1" dirty="0" smtClean="0"/>
              <a:t>Resting Membrane Potential</a:t>
            </a:r>
            <a:r>
              <a:rPr lang="en-GB" dirty="0" smtClean="0"/>
              <a:t/>
            </a:r>
            <a:br>
              <a:rPr lang="en-GB" dirty="0" smtClean="0"/>
            </a:br>
            <a:r>
              <a:rPr lang="en-GB" dirty="0" smtClean="0"/>
              <a:t>Membranes of neurons, like all cellular membranes, have a special permeability that creates ionic imbalances. The interstitial fluid surrounding neurons contains relatively high concentrations of sodium (Na</a:t>
            </a:r>
            <a:r>
              <a:rPr lang="en-GB" baseline="30000" dirty="0" smtClean="0"/>
              <a:t>+</a:t>
            </a:r>
            <a:r>
              <a:rPr lang="en-GB" dirty="0" smtClean="0"/>
              <a:t>) and chloride (Cl</a:t>
            </a:r>
            <a:r>
              <a:rPr lang="en-GB" baseline="30000" dirty="0" smtClean="0"/>
              <a:t>−</a:t>
            </a:r>
            <a:r>
              <a:rPr lang="en-GB" dirty="0" smtClean="0"/>
              <a:t>) ions, but a low concentration of potassium ions (K</a:t>
            </a:r>
            <a:r>
              <a:rPr lang="en-GB" baseline="30000" dirty="0" smtClean="0"/>
              <a:t>+</a:t>
            </a:r>
            <a:r>
              <a:rPr lang="en-GB" dirty="0" smtClean="0"/>
              <a:t>) and large impermeable anions with negative charge. Inside the neuron, the ratio is reversed: the K</a:t>
            </a:r>
            <a:r>
              <a:rPr lang="en-GB" baseline="30000" dirty="0" smtClean="0"/>
              <a:t>+</a:t>
            </a:r>
            <a:r>
              <a:rPr lang="en-GB" dirty="0" smtClean="0"/>
              <a:t> and impermeable anion concentration is high, but the Na</a:t>
            </a:r>
            <a:r>
              <a:rPr lang="en-GB" baseline="30000" dirty="0" smtClean="0"/>
              <a:t>+</a:t>
            </a:r>
            <a:r>
              <a:rPr lang="en-GB" dirty="0" smtClean="0"/>
              <a:t> and Cl</a:t>
            </a:r>
            <a:r>
              <a:rPr lang="en-GB" baseline="30000" dirty="0" smtClean="0"/>
              <a:t>−</a:t>
            </a:r>
            <a:r>
              <a:rPr lang="en-GB" dirty="0" smtClean="0"/>
              <a:t> concentrations are low. These differences are pronounced; there is approximately 10 times more Na</a:t>
            </a:r>
            <a:r>
              <a:rPr lang="en-GB" baseline="30000" dirty="0" smtClean="0"/>
              <a:t>+</a:t>
            </a:r>
            <a:r>
              <a:rPr lang="en-GB" dirty="0" smtClean="0"/>
              <a:t> outside than in and 25 to 30 times more K</a:t>
            </a:r>
            <a:r>
              <a:rPr lang="en-GB" baseline="30000" dirty="0" smtClean="0"/>
              <a:t>+</a:t>
            </a:r>
            <a:r>
              <a:rPr lang="en-GB" dirty="0" smtClean="0"/>
              <a:t> inside than out.</a:t>
            </a:r>
          </a:p>
          <a:p>
            <a:r>
              <a:rPr lang="en-GB" dirty="0" smtClean="0"/>
              <a:t>When at rest, the membrane of a neuron is selectively permeable to K</a:t>
            </a:r>
            <a:r>
              <a:rPr lang="en-GB" baseline="30000" dirty="0" smtClean="0"/>
              <a:t>+</a:t>
            </a:r>
            <a:r>
              <a:rPr lang="en-GB" dirty="0" smtClean="0"/>
              <a:t>, which can traverse the membrane through special potassium channels. The permeability to Na</a:t>
            </a:r>
            <a:r>
              <a:rPr lang="en-GB" baseline="30000" dirty="0" smtClean="0"/>
              <a:t>+</a:t>
            </a:r>
            <a:r>
              <a:rPr lang="en-GB" dirty="0" smtClean="0"/>
              <a:t> is nearly zero because the Na</a:t>
            </a:r>
            <a:r>
              <a:rPr lang="en-GB" baseline="30000" dirty="0" smtClean="0"/>
              <a:t>+</a:t>
            </a:r>
            <a:r>
              <a:rPr lang="en-GB" dirty="0" smtClean="0"/>
              <a:t> channels are closed in a resting membrane. Potassium ions tend to diffuse outward through the membrane, following the gradient of potassium concentration. Very quickly the positive charge outside reaches a level that prevents any more K</a:t>
            </a:r>
            <a:r>
              <a:rPr lang="en-GB" baseline="30000" dirty="0" smtClean="0"/>
              <a:t>+</a:t>
            </a:r>
            <a:r>
              <a:rPr lang="en-GB" dirty="0" smtClean="0"/>
              <a:t> from diffusing out of the axon (because like charges repel each other), and because the large anions cannot pass through the membrane, the positively charged potassium ions are drawn back into the cell. Now the resting membrane is at equilibrium, with an electrical gradient that exactly balances the concentration gradient. This resting membrane potential is usually −70 mV (millivolts), with the inside of the membrane negative with respect to the outside.</a:t>
            </a:r>
            <a:br>
              <a:rPr lang="en-GB" dirty="0" smtClean="0"/>
            </a:br>
            <a:endParaRPr lang="en-IN" altLang="en-US" dirty="0"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50DA251-876F-4AD3-96C6-1BD945D51E7F}" type="slidenum">
              <a:rPr lang="en-US" altLang="en-US" sz="1200"/>
              <a:pPr/>
              <a:t>12</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Ionic composition inside and outside a resting nerve cell. An active sodium-potassium exchange pump located in the cell membrane drives sodium to the outside, keeping its concentration low inside. Potassium concentration is high inside. Although the membrane is “leaky” to potassium, this ion is held inside by the repelling positive charge outside the membrane, and its attraction to large negatively charged anions inside the membrane, which cannot leave the cell.</a:t>
            </a:r>
            <a:endParaRPr lang="en-IN" altLang="en-US" dirty="0" smtClean="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50DA251-876F-4AD3-96C6-1BD945D51E7F}" type="slidenum">
              <a:rPr lang="en-US" altLang="en-US" sz="1200"/>
              <a:pPr/>
              <a:t>13</a:t>
            </a:fld>
            <a:endParaRPr lang="en-US" altLang="en-US" sz="1200"/>
          </a:p>
        </p:txBody>
      </p:sp>
    </p:spTree>
    <p:extLst>
      <p:ext uri="{BB962C8B-B14F-4D97-AF65-F5344CB8AC3E}">
        <p14:creationId xmlns:p14="http://schemas.microsoft.com/office/powerpoint/2010/main" val="67737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 </a:t>
            </a:r>
            <a:r>
              <a:rPr lang="en-GB" b="1" dirty="0" smtClean="0"/>
              <a:t>nerve impulse </a:t>
            </a:r>
            <a:r>
              <a:rPr lang="en-GB" dirty="0" smtClean="0"/>
              <a:t>is a rapidly moving change in electrical membrane potential called an</a:t>
            </a:r>
            <a:r>
              <a:rPr lang="en-GB" b="1" dirty="0" smtClean="0"/>
              <a:t> action potential. </a:t>
            </a:r>
            <a:r>
              <a:rPr lang="en-GB" dirty="0" smtClean="0"/>
              <a:t>It is a very rapid and brief depolarization of the membrane of the nerve </a:t>
            </a:r>
            <a:r>
              <a:rPr lang="en-GB" dirty="0" err="1" smtClean="0"/>
              <a:t>fiber</a:t>
            </a:r>
            <a:r>
              <a:rPr lang="en-GB" dirty="0" smtClean="0"/>
              <a:t>. The membrane potential reverses for an instant so that the outside becomes negative compared with the inside. Then, as the action potential moves ahead, the membrane returns to its normal resting membrane potential, ready to conduct another impulse. The entire event occupies approximately a millisecond. </a:t>
            </a:r>
            <a:endParaRPr lang="en-IN" altLang="en-US" dirty="0" smtClean="0"/>
          </a:p>
          <a:p>
            <a:endParaRPr lang="en-IN" altLang="en-US" dirty="0" smtClean="0"/>
          </a:p>
          <a:p>
            <a:r>
              <a:rPr lang="en-IN" altLang="en-US" dirty="0" smtClean="0"/>
              <a:t>Threshold – critical voltage which </a:t>
            </a:r>
            <a:r>
              <a:rPr lang="en-US" altLang="en-US" dirty="0" smtClean="0"/>
              <a:t>local potentials must reach in order to open the voltage regulated </a:t>
            </a:r>
            <a:r>
              <a:rPr lang="en-IN" altLang="en-US" dirty="0" smtClean="0"/>
              <a:t>gates at axon hillock. </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C9FBD0E-8FF3-441A-AC6E-CB442448AD5E}" type="slidenum">
              <a:rPr lang="en-US" altLang="en-US" sz="1200"/>
              <a:pPr/>
              <a:t>15</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t>Otto Loewi found that stimulation of vagus nerve (connected to the heart) slows heart beats in frog. He also observed that a chemical is released during stimulation of vagus nerve, he named it “</a:t>
            </a:r>
            <a:r>
              <a:rPr lang="en-IN" altLang="en-US" b="1" smtClean="0"/>
              <a:t>vagusstoff</a:t>
            </a:r>
            <a:r>
              <a:rPr lang="en-IN" altLang="en-US" smtClean="0"/>
              <a:t>”. Henry dale identified this chemicals as “</a:t>
            </a:r>
            <a:r>
              <a:rPr lang="en-IN" altLang="en-US" b="1" smtClean="0"/>
              <a:t>Acetylcholine</a:t>
            </a:r>
            <a:r>
              <a:rPr lang="en-IN" altLang="en-US" smtClean="0"/>
              <a:t>”.</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8EF8FB8-FFB7-43AE-83CD-5CE88988DF7B}" type="slidenum">
              <a:rPr lang="en-US" altLang="en-US" sz="1200"/>
              <a:pPr/>
              <a:t>20</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98EB01B-BB1D-40E4-8D81-00727E7C0EF9}" type="slidenum">
              <a:rPr lang="en-US" altLang="en-US" sz="1200"/>
              <a:pPr/>
              <a:t>28</a:t>
            </a:fld>
            <a:endParaRPr lang="en-US" altLang="en-US" sz="1200"/>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t>Nicotinic type of AchR is present in skeletal muscles while muscurinic type of AchR is present in smooth muscles. </a:t>
            </a:r>
          </a:p>
          <a:p>
            <a:r>
              <a:rPr lang="en-IN" altLang="en-US" smtClean="0"/>
              <a:t>Nicotinic because nicotine binds to this receptor</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9ED6A0B-0585-4ED0-9234-35E81701417D}" type="slidenum">
              <a:rPr lang="en-US" altLang="en-US" sz="1200"/>
              <a:pPr/>
              <a:t>29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74B7ED5-A5D8-42B3-B930-C962E4A96F66}" type="slidenum">
              <a:rPr lang="en-AU" altLang="en-US"/>
              <a:pPr>
                <a:defRPr/>
              </a:pPr>
              <a:t>‹#›</a:t>
            </a:fld>
            <a:endParaRPr lang="en-AU" altLang="en-US"/>
          </a:p>
        </p:txBody>
      </p:sp>
    </p:spTree>
    <p:extLst>
      <p:ext uri="{BB962C8B-B14F-4D97-AF65-F5344CB8AC3E}">
        <p14:creationId xmlns:p14="http://schemas.microsoft.com/office/powerpoint/2010/main" val="341768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6B64D2F-3EF7-41C0-B17A-DF0F4B59AF29}" type="slidenum">
              <a:rPr lang="en-AU" altLang="en-US"/>
              <a:pPr>
                <a:defRPr/>
              </a:pPr>
              <a:t>‹#›</a:t>
            </a:fld>
            <a:endParaRPr lang="en-AU" altLang="en-US"/>
          </a:p>
        </p:txBody>
      </p:sp>
    </p:spTree>
    <p:extLst>
      <p:ext uri="{BB962C8B-B14F-4D97-AF65-F5344CB8AC3E}">
        <p14:creationId xmlns:p14="http://schemas.microsoft.com/office/powerpoint/2010/main" val="143813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B0AF7A6-0400-4350-9DEA-74BD97401202}" type="slidenum">
              <a:rPr lang="en-AU" altLang="en-US"/>
              <a:pPr>
                <a:defRPr/>
              </a:pPr>
              <a:t>‹#›</a:t>
            </a:fld>
            <a:endParaRPr lang="en-AU" altLang="en-US"/>
          </a:p>
        </p:txBody>
      </p:sp>
    </p:spTree>
    <p:extLst>
      <p:ext uri="{BB962C8B-B14F-4D97-AF65-F5344CB8AC3E}">
        <p14:creationId xmlns:p14="http://schemas.microsoft.com/office/powerpoint/2010/main" val="975115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A71A90C1-7B70-44A2-9430-8A4B7317C8B4}" type="slidenum">
              <a:rPr lang="en-AU" altLang="en-US"/>
              <a:pPr>
                <a:defRPr/>
              </a:pPr>
              <a:t>‹#›</a:t>
            </a:fld>
            <a:endParaRPr lang="en-AU" altLang="en-US"/>
          </a:p>
        </p:txBody>
      </p:sp>
    </p:spTree>
    <p:extLst>
      <p:ext uri="{BB962C8B-B14F-4D97-AF65-F5344CB8AC3E}">
        <p14:creationId xmlns:p14="http://schemas.microsoft.com/office/powerpoint/2010/main" val="314410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F38F6AD-E27F-408A-A3CB-FFFFCF127DCC}" type="slidenum">
              <a:rPr lang="en-AU" altLang="en-US"/>
              <a:pPr>
                <a:defRPr/>
              </a:pPr>
              <a:t>‹#›</a:t>
            </a:fld>
            <a:endParaRPr lang="en-AU" altLang="en-US"/>
          </a:p>
        </p:txBody>
      </p:sp>
    </p:spTree>
    <p:extLst>
      <p:ext uri="{BB962C8B-B14F-4D97-AF65-F5344CB8AC3E}">
        <p14:creationId xmlns:p14="http://schemas.microsoft.com/office/powerpoint/2010/main" val="215617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1136875-D671-417A-8075-07B724F0E8AB}" type="slidenum">
              <a:rPr lang="en-AU" altLang="en-US"/>
              <a:pPr>
                <a:defRPr/>
              </a:pPr>
              <a:t>‹#›</a:t>
            </a:fld>
            <a:endParaRPr lang="en-AU" altLang="en-US"/>
          </a:p>
        </p:txBody>
      </p:sp>
    </p:spTree>
    <p:extLst>
      <p:ext uri="{BB962C8B-B14F-4D97-AF65-F5344CB8AC3E}">
        <p14:creationId xmlns:p14="http://schemas.microsoft.com/office/powerpoint/2010/main" val="333153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620DC6F-2579-4728-B177-FECB4411BE97}" type="slidenum">
              <a:rPr lang="en-AU" altLang="en-US"/>
              <a:pPr>
                <a:defRPr/>
              </a:pPr>
              <a:t>‹#›</a:t>
            </a:fld>
            <a:endParaRPr lang="en-AU" altLang="en-US"/>
          </a:p>
        </p:txBody>
      </p:sp>
    </p:spTree>
    <p:extLst>
      <p:ext uri="{BB962C8B-B14F-4D97-AF65-F5344CB8AC3E}">
        <p14:creationId xmlns:p14="http://schemas.microsoft.com/office/powerpoint/2010/main" val="195670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46058EDC-35CB-4ED4-B27D-257422D8F481}" type="slidenum">
              <a:rPr lang="en-AU" altLang="en-US"/>
              <a:pPr>
                <a:defRPr/>
              </a:pPr>
              <a:t>‹#›</a:t>
            </a:fld>
            <a:endParaRPr lang="en-AU" altLang="en-US"/>
          </a:p>
        </p:txBody>
      </p:sp>
    </p:spTree>
    <p:extLst>
      <p:ext uri="{BB962C8B-B14F-4D97-AF65-F5344CB8AC3E}">
        <p14:creationId xmlns:p14="http://schemas.microsoft.com/office/powerpoint/2010/main" val="3818822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D6BE5EB-6129-4AE1-ACD1-02A3690C2085}" type="slidenum">
              <a:rPr lang="en-AU" altLang="en-US"/>
              <a:pPr>
                <a:defRPr/>
              </a:pPr>
              <a:t>‹#›</a:t>
            </a:fld>
            <a:endParaRPr lang="en-AU" altLang="en-US"/>
          </a:p>
        </p:txBody>
      </p:sp>
    </p:spTree>
    <p:extLst>
      <p:ext uri="{BB962C8B-B14F-4D97-AF65-F5344CB8AC3E}">
        <p14:creationId xmlns:p14="http://schemas.microsoft.com/office/powerpoint/2010/main" val="428578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DE30F9AD-18DF-4C71-A840-D2730FAD1FAC}" type="slidenum">
              <a:rPr lang="en-AU" altLang="en-US"/>
              <a:pPr>
                <a:defRPr/>
              </a:pPr>
              <a:t>‹#›</a:t>
            </a:fld>
            <a:endParaRPr lang="en-AU" altLang="en-US"/>
          </a:p>
        </p:txBody>
      </p:sp>
    </p:spTree>
    <p:extLst>
      <p:ext uri="{BB962C8B-B14F-4D97-AF65-F5344CB8AC3E}">
        <p14:creationId xmlns:p14="http://schemas.microsoft.com/office/powerpoint/2010/main" val="104643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8AF4987-AFD9-4150-938E-75B9B6ACBAC3}" type="slidenum">
              <a:rPr lang="en-AU" altLang="en-US"/>
              <a:pPr>
                <a:defRPr/>
              </a:pPr>
              <a:t>‹#›</a:t>
            </a:fld>
            <a:endParaRPr lang="en-AU" altLang="en-US"/>
          </a:p>
        </p:txBody>
      </p:sp>
    </p:spTree>
    <p:extLst>
      <p:ext uri="{BB962C8B-B14F-4D97-AF65-F5344CB8AC3E}">
        <p14:creationId xmlns:p14="http://schemas.microsoft.com/office/powerpoint/2010/main" val="158202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7BFCE1-6D11-4872-8E53-E4245B218CD7}" type="slidenum">
              <a:rPr lang="en-AU" altLang="en-US"/>
              <a:pPr>
                <a:defRPr/>
              </a:pPr>
              <a:t>‹#›</a:t>
            </a:fld>
            <a:endParaRPr lang="en-AU" altLang="en-US"/>
          </a:p>
        </p:txBody>
      </p:sp>
    </p:spTree>
    <p:extLst>
      <p:ext uri="{BB962C8B-B14F-4D97-AF65-F5344CB8AC3E}">
        <p14:creationId xmlns:p14="http://schemas.microsoft.com/office/powerpoint/2010/main" val="196525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FF">
            <a:alpha val="0"/>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anose="02020603050405020304" pitchFamily="18" charset="0"/>
                <a:ea typeface="ＭＳ Ｐゴシック" panose="020B0600070205080204" pitchFamily="34" charset="-128"/>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anose="02020603050405020304" pitchFamily="18" charset="0"/>
                <a:ea typeface="ＭＳ Ｐゴシック" panose="020B0600070205080204" pitchFamily="34" charset="-128"/>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6602F9D5-A2A2-4F8C-A393-A2328C40D52E}"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image" Target="../media/image38.png"/><Relationship Id="rId9"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8.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0.bin"/><Relationship Id="rId5" Type="http://schemas.openxmlformats.org/officeDocument/2006/relationships/oleObject" Target="../embeddings/oleObject9.bin"/><Relationship Id="rId10" Type="http://schemas.openxmlformats.org/officeDocument/2006/relationships/oleObject" Target="../embeddings/oleObject14.bin"/><Relationship Id="rId4" Type="http://schemas.openxmlformats.org/officeDocument/2006/relationships/image" Target="../media/image38.png"/><Relationship Id="rId9"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agesvc.timeincapp.com/v3/mm/image?url=https%3A%2F%2Ftimedotcom.files.wordpress.com%2F2017%2F09%2Fcomputers-smarter-than-human-brain-artificial-intelligence.jpg&amp;w=800&amp;c=sc&amp;poi=face&amp;q=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1606550"/>
            <a:ext cx="5038725"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1"/>
          <p:cNvSpPr txBox="1">
            <a:spLocks noChangeArrowheads="1"/>
          </p:cNvSpPr>
          <p:nvPr/>
        </p:nvSpPr>
        <p:spPr bwMode="auto">
          <a:xfrm>
            <a:off x="1223963" y="836613"/>
            <a:ext cx="6694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3600" b="1" dirty="0">
                <a:latin typeface="Sylfaen" panose="010A0502050306030303" pitchFamily="18" charset="0"/>
              </a:rPr>
              <a:t>Brain structure and function</a:t>
            </a:r>
            <a:endParaRPr lang="en-US" altLang="en-US" sz="3600" b="1" dirty="0">
              <a:latin typeface="Sylfaen" panose="010A0502050306030303" pitchFamily="18" charset="0"/>
            </a:endParaRPr>
          </a:p>
        </p:txBody>
      </p:sp>
      <p:sp>
        <p:nvSpPr>
          <p:cNvPr id="3076" name="Text Box 2"/>
          <p:cNvSpPr txBox="1">
            <a:spLocks noChangeArrowheads="1"/>
          </p:cNvSpPr>
          <p:nvPr/>
        </p:nvSpPr>
        <p:spPr bwMode="auto">
          <a:xfrm>
            <a:off x="0" y="762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600">
                <a:latin typeface="Sylfaen" panose="010A0502050306030303" pitchFamily="18" charset="0"/>
              </a:rPr>
              <a:t>Science of Living System: </a:t>
            </a:r>
            <a:r>
              <a:rPr lang="en-CA" altLang="en-US" sz="3600">
                <a:latin typeface="Sylfaen" panose="010A0502050306030303" pitchFamily="18" charset="0"/>
              </a:rPr>
              <a:t>BS20001</a:t>
            </a:r>
          </a:p>
        </p:txBody>
      </p:sp>
      <p:sp>
        <p:nvSpPr>
          <p:cNvPr id="3077" name="Rectangle 1"/>
          <p:cNvSpPr>
            <a:spLocks noChangeArrowheads="1"/>
          </p:cNvSpPr>
          <p:nvPr/>
        </p:nvSpPr>
        <p:spPr bwMode="auto">
          <a:xfrm>
            <a:off x="2449513" y="5084763"/>
            <a:ext cx="42449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800" b="1">
                <a:solidFill>
                  <a:srgbClr val="007033"/>
                </a:solidFill>
                <a:latin typeface="Sylfaen" panose="010A0502050306030303" pitchFamily="18" charset="0"/>
              </a:rPr>
              <a:t>Abhijit Das</a:t>
            </a:r>
          </a:p>
          <a:p>
            <a:pPr algn="ctr"/>
            <a:r>
              <a:rPr lang="en-US" altLang="en-US">
                <a:latin typeface="Sylfaen" panose="010A0502050306030303" pitchFamily="18" charset="0"/>
              </a:rPr>
              <a:t>School of Bioscience</a:t>
            </a:r>
          </a:p>
          <a:p>
            <a:pPr algn="ctr"/>
            <a:r>
              <a:rPr lang="en-US" altLang="en-US" i="1">
                <a:latin typeface="Sylfaen" panose="010A0502050306030303" pitchFamily="18" charset="0"/>
              </a:rPr>
              <a:t>Email: </a:t>
            </a:r>
            <a:r>
              <a:rPr lang="en-US" altLang="en-US" i="1">
                <a:solidFill>
                  <a:srgbClr val="0000FF"/>
                </a:solidFill>
                <a:latin typeface="Sylfaen" panose="010A0502050306030303" pitchFamily="18" charset="0"/>
              </a:rPr>
              <a:t>abhijit.das@iitkgp.ac.in</a:t>
            </a:r>
          </a:p>
          <a:p>
            <a:pPr algn="ctr"/>
            <a:r>
              <a:rPr lang="en-US" altLang="en-US" i="1">
                <a:latin typeface="Sylfaen" panose="010A0502050306030303" pitchFamily="18" charset="0"/>
              </a:rPr>
              <a:t>Tel: 03222-260511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323850" y="1993900"/>
            <a:ext cx="85328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GB" altLang="en-US" sz="3600" dirty="0">
                <a:solidFill>
                  <a:srgbClr val="0070C0"/>
                </a:solidFill>
                <a:latin typeface="Sylfaen" panose="010A0502050306030303" pitchFamily="18" charset="0"/>
              </a:rPr>
              <a:t>Electrical activity of neurons: </a:t>
            </a:r>
          </a:p>
          <a:p>
            <a:pPr algn="ctr"/>
            <a:endParaRPr lang="en-GB" altLang="en-US" sz="3600" dirty="0">
              <a:solidFill>
                <a:srgbClr val="0070C0"/>
              </a:solidFill>
              <a:latin typeface="Sylfaen" panose="010A0502050306030303" pitchFamily="18" charset="0"/>
            </a:endParaRPr>
          </a:p>
          <a:p>
            <a:pPr algn="ctr"/>
            <a:r>
              <a:rPr lang="en-GB" altLang="en-US" sz="4400" dirty="0">
                <a:solidFill>
                  <a:srgbClr val="0070C0"/>
                </a:solidFill>
                <a:latin typeface="Sylfaen" panose="010A0502050306030303" pitchFamily="18" charset="0"/>
              </a:rPr>
              <a:t>Nerve Impulse or Action Potential</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561739"/>
            <a:ext cx="6228184" cy="3877926"/>
          </a:xfrm>
          <a:prstGeom prst="rect">
            <a:avLst/>
          </a:prstGeom>
        </p:spPr>
      </p:pic>
      <p:sp>
        <p:nvSpPr>
          <p:cNvPr id="3" name="Title 2"/>
          <p:cNvSpPr>
            <a:spLocks noGrp="1"/>
          </p:cNvSpPr>
          <p:nvPr>
            <p:ph type="title"/>
          </p:nvPr>
        </p:nvSpPr>
        <p:spPr>
          <a:xfrm>
            <a:off x="685800" y="260648"/>
            <a:ext cx="7772400" cy="936104"/>
          </a:xfrm>
        </p:spPr>
        <p:txBody>
          <a:bodyPr/>
          <a:lstStyle/>
          <a:p>
            <a:r>
              <a:rPr lang="en-GB" sz="3200" dirty="0" smtClean="0">
                <a:latin typeface="Sylfaen" panose="010A0502050306030303" pitchFamily="18" charset="0"/>
              </a:rPr>
              <a:t>Our brain function depends on Stimulus-Response Pathway</a:t>
            </a:r>
            <a:endParaRPr lang="en-GB" sz="3200" dirty="0">
              <a:latin typeface="Sylfaen" panose="010A0502050306030303" pitchFamily="18" charset="0"/>
            </a:endParaRPr>
          </a:p>
        </p:txBody>
      </p:sp>
      <p:sp>
        <p:nvSpPr>
          <p:cNvPr id="4" name="Content Placeholder 3"/>
          <p:cNvSpPr>
            <a:spLocks noGrp="1"/>
          </p:cNvSpPr>
          <p:nvPr>
            <p:ph idx="1"/>
          </p:nvPr>
        </p:nvSpPr>
        <p:spPr>
          <a:xfrm>
            <a:off x="6235885" y="1372968"/>
            <a:ext cx="2908115" cy="3877926"/>
          </a:xfrm>
        </p:spPr>
        <p:txBody>
          <a:bodyPr/>
          <a:lstStyle/>
          <a:p>
            <a:pPr marL="457200" indent="-457200">
              <a:spcBef>
                <a:spcPts val="0"/>
              </a:spcBef>
              <a:spcAft>
                <a:spcPts val="600"/>
              </a:spcAft>
              <a:buFont typeface="+mj-lt"/>
              <a:buAutoNum type="arabicPeriod"/>
            </a:pPr>
            <a:r>
              <a:rPr lang="en-GB" sz="2200" dirty="0" smtClean="0">
                <a:latin typeface="Sylfaen" panose="010A0502050306030303" pitchFamily="18" charset="0"/>
              </a:rPr>
              <a:t>Environmental Stimulus activates </a:t>
            </a:r>
            <a:r>
              <a:rPr lang="en-GB" sz="2200" u="sng" dirty="0" smtClean="0">
                <a:solidFill>
                  <a:srgbClr val="FF0000"/>
                </a:solidFill>
                <a:latin typeface="Sylfaen" panose="010A0502050306030303" pitchFamily="18" charset="0"/>
              </a:rPr>
              <a:t>Receptors</a:t>
            </a:r>
            <a:r>
              <a:rPr lang="en-GB" sz="2200" dirty="0" smtClean="0">
                <a:latin typeface="Sylfaen" panose="010A0502050306030303" pitchFamily="18" charset="0"/>
              </a:rPr>
              <a:t> on </a:t>
            </a:r>
            <a:r>
              <a:rPr lang="en-GB" sz="2200" u="sng" dirty="0" smtClean="0">
                <a:solidFill>
                  <a:srgbClr val="0070C0"/>
                </a:solidFill>
                <a:latin typeface="Sylfaen" panose="010A0502050306030303" pitchFamily="18" charset="0"/>
              </a:rPr>
              <a:t>Sensory neurons</a:t>
            </a:r>
          </a:p>
          <a:p>
            <a:pPr marL="457200" indent="-457200">
              <a:spcBef>
                <a:spcPts val="0"/>
              </a:spcBef>
              <a:spcAft>
                <a:spcPts val="600"/>
              </a:spcAft>
              <a:buFont typeface="+mj-lt"/>
              <a:buAutoNum type="arabicPeriod"/>
            </a:pPr>
            <a:r>
              <a:rPr lang="en-GB" sz="2200" dirty="0" smtClean="0">
                <a:latin typeface="Sylfaen" panose="010A0502050306030303" pitchFamily="18" charset="0"/>
              </a:rPr>
              <a:t>Sensory neurons are </a:t>
            </a:r>
            <a:r>
              <a:rPr lang="en-GB" sz="2200" b="1" dirty="0" smtClean="0">
                <a:latin typeface="Sylfaen" panose="010A0502050306030303" pitchFamily="18" charset="0"/>
              </a:rPr>
              <a:t>excited</a:t>
            </a:r>
            <a:r>
              <a:rPr lang="en-GB" sz="2200" dirty="0" smtClean="0">
                <a:latin typeface="Sylfaen" panose="010A0502050306030303" pitchFamily="18" charset="0"/>
              </a:rPr>
              <a:t> (</a:t>
            </a:r>
            <a:r>
              <a:rPr lang="en-GB" sz="2200" b="1" u="sng" dirty="0" smtClean="0">
                <a:solidFill>
                  <a:srgbClr val="00B050"/>
                </a:solidFill>
                <a:latin typeface="Sylfaen" panose="010A0502050306030303" pitchFamily="18" charset="0"/>
              </a:rPr>
              <a:t>nerve impulse</a:t>
            </a:r>
            <a:r>
              <a:rPr lang="en-GB" sz="2200" dirty="0" smtClean="0">
                <a:latin typeface="Sylfaen" panose="010A0502050306030303" pitchFamily="18" charset="0"/>
              </a:rPr>
              <a:t> generated)</a:t>
            </a:r>
          </a:p>
          <a:p>
            <a:pPr marL="457200" indent="-457200">
              <a:spcBef>
                <a:spcPts val="0"/>
              </a:spcBef>
              <a:spcAft>
                <a:spcPts val="600"/>
              </a:spcAft>
              <a:buFont typeface="+mj-lt"/>
              <a:buAutoNum type="arabicPeriod"/>
            </a:pPr>
            <a:r>
              <a:rPr lang="en-GB" sz="2200" dirty="0" smtClean="0">
                <a:latin typeface="Sylfaen" panose="010A0502050306030303" pitchFamily="18" charset="0"/>
              </a:rPr>
              <a:t>Impulse transmitted to Central Nervous System (site for decision making)</a:t>
            </a:r>
          </a:p>
          <a:p>
            <a:pPr marL="457200" indent="-457200">
              <a:spcBef>
                <a:spcPts val="0"/>
              </a:spcBef>
              <a:spcAft>
                <a:spcPts val="600"/>
              </a:spcAft>
              <a:buFont typeface="+mj-lt"/>
              <a:buAutoNum type="arabicPeriod"/>
            </a:pPr>
            <a:endParaRPr lang="en-GB" sz="2200" dirty="0" smtClean="0">
              <a:latin typeface="Sylfaen" panose="010A0502050306030303" pitchFamily="18" charset="0"/>
            </a:endParaRPr>
          </a:p>
          <a:p>
            <a:pPr marL="457200" indent="-457200">
              <a:spcBef>
                <a:spcPts val="0"/>
              </a:spcBef>
              <a:spcAft>
                <a:spcPts val="600"/>
              </a:spcAft>
              <a:buFont typeface="+mj-lt"/>
              <a:buAutoNum type="arabicPeriod"/>
            </a:pPr>
            <a:endParaRPr lang="en-GB" sz="2200" dirty="0">
              <a:latin typeface="Sylfaen" panose="010A0502050306030303" pitchFamily="18" charset="0"/>
            </a:endParaRPr>
          </a:p>
        </p:txBody>
      </p:sp>
      <p:sp>
        <p:nvSpPr>
          <p:cNvPr id="5" name="TextBox 4"/>
          <p:cNvSpPr txBox="1"/>
          <p:nvPr/>
        </p:nvSpPr>
        <p:spPr>
          <a:xfrm>
            <a:off x="467544" y="5628436"/>
            <a:ext cx="8424936" cy="846386"/>
          </a:xfrm>
          <a:prstGeom prst="rect">
            <a:avLst/>
          </a:prstGeom>
          <a:noFill/>
        </p:spPr>
        <p:txBody>
          <a:bodyPr wrap="square" rtlCol="0">
            <a:spAutoFit/>
          </a:bodyPr>
          <a:lstStyle/>
          <a:p>
            <a:pPr>
              <a:spcAft>
                <a:spcPts val="600"/>
              </a:spcAft>
            </a:pPr>
            <a:r>
              <a:rPr lang="en-GB" sz="2200" dirty="0" smtClean="0">
                <a:latin typeface="Sylfaen" panose="010A0502050306030303" pitchFamily="18" charset="0"/>
              </a:rPr>
              <a:t>4. Response </a:t>
            </a:r>
            <a:r>
              <a:rPr lang="en-GB" sz="2200" dirty="0">
                <a:latin typeface="Sylfaen" panose="010A0502050306030303" pitchFamily="18" charset="0"/>
              </a:rPr>
              <a:t>signal transmitted via </a:t>
            </a:r>
            <a:r>
              <a:rPr lang="en-GB" sz="2200" u="sng" dirty="0">
                <a:solidFill>
                  <a:srgbClr val="00B0F0"/>
                </a:solidFill>
                <a:latin typeface="Sylfaen" panose="010A0502050306030303" pitchFamily="18" charset="0"/>
              </a:rPr>
              <a:t>Motor Neurons</a:t>
            </a:r>
            <a:r>
              <a:rPr lang="en-GB" sz="2200" dirty="0">
                <a:latin typeface="Sylfaen" panose="010A0502050306030303" pitchFamily="18" charset="0"/>
              </a:rPr>
              <a:t> to Effector (Muscle)</a:t>
            </a:r>
          </a:p>
          <a:p>
            <a:pPr>
              <a:spcAft>
                <a:spcPts val="600"/>
              </a:spcAft>
            </a:pPr>
            <a:r>
              <a:rPr lang="en-GB" sz="2200" dirty="0" smtClean="0">
                <a:latin typeface="Sylfaen" panose="010A0502050306030303" pitchFamily="18" charset="0"/>
              </a:rPr>
              <a:t>5. </a:t>
            </a:r>
            <a:r>
              <a:rPr lang="en-GB" sz="2200" u="sng" dirty="0" smtClean="0">
                <a:solidFill>
                  <a:srgbClr val="CC0066"/>
                </a:solidFill>
                <a:latin typeface="Sylfaen" panose="010A0502050306030303" pitchFamily="18" charset="0"/>
              </a:rPr>
              <a:t>Muscle contracts</a:t>
            </a:r>
            <a:r>
              <a:rPr lang="en-GB" sz="2200" dirty="0" smtClean="0">
                <a:latin typeface="Sylfaen" panose="010A0502050306030303" pitchFamily="18" charset="0"/>
              </a:rPr>
              <a:t> to take necessary action</a:t>
            </a:r>
            <a:endParaRPr lang="en-GB" sz="2200" dirty="0">
              <a:latin typeface="Sylfaen" panose="010A0502050306030303" pitchFamily="18" charset="0"/>
            </a:endParaRPr>
          </a:p>
        </p:txBody>
      </p:sp>
    </p:spTree>
    <p:extLst>
      <p:ext uri="{BB962C8B-B14F-4D97-AF65-F5344CB8AC3E}">
        <p14:creationId xmlns:p14="http://schemas.microsoft.com/office/powerpoint/2010/main" val="2580963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ChangeArrowheads="1"/>
          </p:cNvSpPr>
          <p:nvPr/>
        </p:nvSpPr>
        <p:spPr bwMode="auto">
          <a:xfrm>
            <a:off x="1746250" y="115888"/>
            <a:ext cx="57546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latin typeface="Sylfaen" panose="010A0502050306030303" pitchFamily="18" charset="0"/>
                <a:cs typeface="Arial" panose="020B0604020202020204" pitchFamily="34" charset="0"/>
              </a:rPr>
              <a:t>How is nerve impulse generated?</a:t>
            </a:r>
          </a:p>
        </p:txBody>
      </p:sp>
      <p:sp>
        <p:nvSpPr>
          <p:cNvPr id="15363" name="TextBox 1"/>
          <p:cNvSpPr txBox="1">
            <a:spLocks noChangeArrowheads="1"/>
          </p:cNvSpPr>
          <p:nvPr/>
        </p:nvSpPr>
        <p:spPr bwMode="auto">
          <a:xfrm>
            <a:off x="605631" y="878718"/>
            <a:ext cx="793273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630238" indent="-269875">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buFontTx/>
              <a:buNone/>
            </a:pPr>
            <a:r>
              <a:rPr lang="en-IN" altLang="en-US" sz="2400" b="1" dirty="0">
                <a:solidFill>
                  <a:srgbClr val="CC0066"/>
                </a:solidFill>
                <a:latin typeface="Sylfaen" panose="010A0502050306030303" pitchFamily="18" charset="0"/>
                <a:cs typeface="Arial" panose="020B0604020202020204" pitchFamily="34" charset="0"/>
              </a:rPr>
              <a:t>1. Resting membrane potential (RMP): </a:t>
            </a:r>
          </a:p>
          <a:p>
            <a:pPr lvl="1">
              <a:spcBef>
                <a:spcPct val="0"/>
              </a:spcBef>
              <a:spcAft>
                <a:spcPts val="600"/>
              </a:spcAft>
              <a:buFont typeface="Arial" panose="020B0604020202020204" pitchFamily="34" charset="0"/>
              <a:buChar char="•"/>
            </a:pPr>
            <a:r>
              <a:rPr lang="en-IN" altLang="en-US" sz="2000" dirty="0">
                <a:latin typeface="Sylfaen" panose="010A0502050306030303" pitchFamily="18" charset="0"/>
                <a:cs typeface="Arial" panose="020B0604020202020204" pitchFamily="34" charset="0"/>
              </a:rPr>
              <a:t>A electrical potential difference across the cell membrane</a:t>
            </a:r>
          </a:p>
          <a:p>
            <a:pPr lvl="1">
              <a:spcBef>
                <a:spcPct val="0"/>
              </a:spcBef>
              <a:spcAft>
                <a:spcPts val="600"/>
              </a:spcAft>
              <a:buFont typeface="Arial" panose="020B0604020202020204" pitchFamily="34" charset="0"/>
              <a:buChar char="•"/>
            </a:pPr>
            <a:r>
              <a:rPr lang="en-IN" altLang="en-US" sz="2000" dirty="0">
                <a:latin typeface="Sylfaen" panose="010A0502050306030303" pitchFamily="18" charset="0"/>
                <a:cs typeface="Arial" panose="020B0604020202020204" pitchFamily="34" charset="0"/>
              </a:rPr>
              <a:t>Neurons have resting membrane potential like all other cells (varies from -60 to -70mv)</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412"/>
          <a:stretch/>
        </p:blipFill>
        <p:spPr>
          <a:xfrm>
            <a:off x="994591" y="2489013"/>
            <a:ext cx="7154817" cy="403633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ChangeArrowheads="1"/>
          </p:cNvSpPr>
          <p:nvPr/>
        </p:nvSpPr>
        <p:spPr bwMode="auto">
          <a:xfrm>
            <a:off x="1746250" y="115888"/>
            <a:ext cx="57546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latin typeface="Sylfaen" panose="010A0502050306030303" pitchFamily="18" charset="0"/>
                <a:cs typeface="Arial" panose="020B0604020202020204" pitchFamily="34" charset="0"/>
              </a:rPr>
              <a:t>How is nerve impulse generated?</a:t>
            </a:r>
          </a:p>
        </p:txBody>
      </p:sp>
      <p:sp>
        <p:nvSpPr>
          <p:cNvPr id="15363" name="TextBox 1"/>
          <p:cNvSpPr txBox="1">
            <a:spLocks noChangeArrowheads="1"/>
          </p:cNvSpPr>
          <p:nvPr/>
        </p:nvSpPr>
        <p:spPr bwMode="auto">
          <a:xfrm>
            <a:off x="605631" y="878718"/>
            <a:ext cx="793273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630238" indent="-269875">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buFontTx/>
              <a:buNone/>
            </a:pPr>
            <a:r>
              <a:rPr lang="en-IN" altLang="en-US" sz="2400" b="1" dirty="0">
                <a:solidFill>
                  <a:srgbClr val="CC0066"/>
                </a:solidFill>
                <a:latin typeface="Sylfaen" panose="010A0502050306030303" pitchFamily="18" charset="0"/>
                <a:cs typeface="Arial" panose="020B0604020202020204" pitchFamily="34" charset="0"/>
              </a:rPr>
              <a:t>1. </a:t>
            </a:r>
            <a:r>
              <a:rPr lang="en-IN" altLang="en-US" sz="2400" b="1" u="sng" dirty="0">
                <a:solidFill>
                  <a:srgbClr val="CC0066"/>
                </a:solidFill>
                <a:latin typeface="Sylfaen" panose="010A0502050306030303" pitchFamily="18" charset="0"/>
                <a:cs typeface="Arial" panose="020B0604020202020204" pitchFamily="34" charset="0"/>
              </a:rPr>
              <a:t>Resting membrane potential (RMP)</a:t>
            </a:r>
            <a:r>
              <a:rPr lang="en-IN" altLang="en-US" sz="2400" b="1" dirty="0">
                <a:solidFill>
                  <a:srgbClr val="CC0066"/>
                </a:solidFill>
                <a:latin typeface="Sylfaen" panose="010A0502050306030303" pitchFamily="18" charset="0"/>
                <a:cs typeface="Arial" panose="020B0604020202020204" pitchFamily="34" charset="0"/>
              </a:rPr>
              <a:t>: </a:t>
            </a:r>
          </a:p>
          <a:p>
            <a:pPr lvl="1">
              <a:spcBef>
                <a:spcPct val="0"/>
              </a:spcBef>
              <a:spcAft>
                <a:spcPts val="600"/>
              </a:spcAft>
              <a:buFont typeface="Arial" panose="020B0604020202020204" pitchFamily="34" charset="0"/>
              <a:buChar char="•"/>
            </a:pPr>
            <a:r>
              <a:rPr lang="en-IN" altLang="en-US" sz="2000" dirty="0">
                <a:latin typeface="Sylfaen" panose="010A0502050306030303" pitchFamily="18" charset="0"/>
                <a:cs typeface="Arial" panose="020B0604020202020204" pitchFamily="34" charset="0"/>
              </a:rPr>
              <a:t>A electrical potential difference across the cell membrane</a:t>
            </a:r>
          </a:p>
          <a:p>
            <a:pPr lvl="1">
              <a:spcBef>
                <a:spcPct val="0"/>
              </a:spcBef>
              <a:spcAft>
                <a:spcPts val="600"/>
              </a:spcAft>
              <a:buFont typeface="Arial" panose="020B0604020202020204" pitchFamily="34" charset="0"/>
              <a:buChar char="•"/>
            </a:pPr>
            <a:r>
              <a:rPr lang="en-IN" altLang="en-US" sz="2000" dirty="0">
                <a:latin typeface="Sylfaen" panose="010A0502050306030303" pitchFamily="18" charset="0"/>
                <a:cs typeface="Arial" panose="020B0604020202020204" pitchFamily="34" charset="0"/>
              </a:rPr>
              <a:t>Neurons have resting membrane potential like all other cells (varies from -60 to -70mv)</a:t>
            </a:r>
          </a:p>
        </p:txBody>
      </p:sp>
      <p:pic>
        <p:nvPicPr>
          <p:cNvPr id="1536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2657475"/>
            <a:ext cx="69151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448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2276475"/>
            <a:ext cx="4657725" cy="4371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Box 2"/>
          <p:cNvSpPr txBox="1">
            <a:spLocks noChangeArrowheads="1"/>
          </p:cNvSpPr>
          <p:nvPr/>
        </p:nvSpPr>
        <p:spPr bwMode="auto">
          <a:xfrm>
            <a:off x="468313" y="3600916"/>
            <a:ext cx="37753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buFontTx/>
              <a:buNone/>
            </a:pPr>
            <a:r>
              <a:rPr lang="en-IN" altLang="en-US" sz="2000" u="sng" dirty="0">
                <a:latin typeface="Sylfaen" panose="010A0502050306030303" pitchFamily="18" charset="0"/>
              </a:rPr>
              <a:t>Types of </a:t>
            </a:r>
            <a:r>
              <a:rPr lang="en-IN" altLang="en-US" sz="2000" u="sng" dirty="0" smtClean="0">
                <a:latin typeface="Sylfaen" panose="010A0502050306030303" pitchFamily="18" charset="0"/>
              </a:rPr>
              <a:t>receptors:</a:t>
            </a:r>
            <a:endParaRPr lang="en-IN" altLang="en-US" sz="2000" u="sng" dirty="0">
              <a:latin typeface="Sylfaen" panose="010A0502050306030303" pitchFamily="18" charset="0"/>
            </a:endParaRPr>
          </a:p>
          <a:p>
            <a:pPr marL="342900" indent="-342900">
              <a:spcBef>
                <a:spcPct val="0"/>
              </a:spcBef>
              <a:spcAft>
                <a:spcPts val="600"/>
              </a:spcAft>
            </a:pPr>
            <a:r>
              <a:rPr lang="en-IN" altLang="en-US" sz="2000" dirty="0" smtClean="0">
                <a:latin typeface="Sylfaen" panose="010A0502050306030303" pitchFamily="18" charset="0"/>
              </a:rPr>
              <a:t>Photoreceptor (eye)</a:t>
            </a:r>
            <a:endParaRPr lang="en-IN" altLang="en-US" sz="2000" dirty="0">
              <a:latin typeface="Sylfaen" panose="010A0502050306030303" pitchFamily="18" charset="0"/>
            </a:endParaRPr>
          </a:p>
          <a:p>
            <a:pPr marL="342900" indent="-342900">
              <a:spcBef>
                <a:spcPct val="0"/>
              </a:spcBef>
              <a:spcAft>
                <a:spcPts val="600"/>
              </a:spcAft>
            </a:pPr>
            <a:r>
              <a:rPr lang="en-IN" altLang="en-US" sz="2000" dirty="0" smtClean="0">
                <a:latin typeface="Sylfaen" panose="010A0502050306030303" pitchFamily="18" charset="0"/>
              </a:rPr>
              <a:t>Mechanoreceptor (ear)</a:t>
            </a:r>
            <a:endParaRPr lang="en-IN" altLang="en-US" sz="2000" dirty="0">
              <a:latin typeface="Sylfaen" panose="010A0502050306030303" pitchFamily="18" charset="0"/>
            </a:endParaRPr>
          </a:p>
          <a:p>
            <a:pPr marL="342900" indent="-342900">
              <a:spcBef>
                <a:spcPct val="0"/>
              </a:spcBef>
              <a:spcAft>
                <a:spcPts val="600"/>
              </a:spcAft>
            </a:pPr>
            <a:r>
              <a:rPr lang="en-IN" altLang="en-US" sz="2000" dirty="0" err="1" smtClean="0">
                <a:latin typeface="Sylfaen" panose="010A0502050306030303" pitchFamily="18" charset="0"/>
              </a:rPr>
              <a:t>Thermoreceptor</a:t>
            </a:r>
            <a:r>
              <a:rPr lang="en-IN" altLang="en-US" sz="2000" dirty="0" smtClean="0">
                <a:latin typeface="Sylfaen" panose="010A0502050306030303" pitchFamily="18" charset="0"/>
              </a:rPr>
              <a:t> (skin)</a:t>
            </a:r>
            <a:endParaRPr lang="en-IN" altLang="en-US" sz="2000" dirty="0">
              <a:latin typeface="Sylfaen" panose="010A0502050306030303" pitchFamily="18" charset="0"/>
            </a:endParaRPr>
          </a:p>
          <a:p>
            <a:pPr marL="342900" indent="-342900">
              <a:spcBef>
                <a:spcPct val="0"/>
              </a:spcBef>
              <a:spcAft>
                <a:spcPts val="600"/>
              </a:spcAft>
            </a:pPr>
            <a:r>
              <a:rPr lang="en-IN" altLang="en-US" sz="2000" dirty="0" smtClean="0">
                <a:latin typeface="Sylfaen" panose="010A0502050306030303" pitchFamily="18" charset="0"/>
              </a:rPr>
              <a:t>Chemoreceptor (nose, tongue)</a:t>
            </a:r>
            <a:endParaRPr lang="en-IN" altLang="en-US" sz="2000" dirty="0">
              <a:latin typeface="Sylfaen" panose="010A0502050306030303" pitchFamily="18" charset="0"/>
            </a:endParaRPr>
          </a:p>
        </p:txBody>
      </p:sp>
      <p:sp>
        <p:nvSpPr>
          <p:cNvPr id="17412" name="Title 1"/>
          <p:cNvSpPr>
            <a:spLocks noGrp="1"/>
          </p:cNvSpPr>
          <p:nvPr>
            <p:ph type="title"/>
          </p:nvPr>
        </p:nvSpPr>
        <p:spPr>
          <a:xfrm>
            <a:off x="685800" y="92075"/>
            <a:ext cx="7772400" cy="544513"/>
          </a:xfrm>
        </p:spPr>
        <p:txBody>
          <a:bodyPr/>
          <a:lstStyle/>
          <a:p>
            <a:r>
              <a:rPr lang="en-IN" altLang="en-US" sz="3200" b="1" smtClean="0">
                <a:latin typeface="Sylfaen" panose="010A0502050306030303" pitchFamily="18" charset="0"/>
                <a:cs typeface="Arial" panose="020B0604020202020204" pitchFamily="34" charset="0"/>
              </a:rPr>
              <a:t>How is nerve impulse generated?</a:t>
            </a:r>
            <a:endParaRPr lang="en-GB" altLang="en-US" sz="3200" smtClean="0"/>
          </a:p>
        </p:txBody>
      </p:sp>
      <p:sp>
        <p:nvSpPr>
          <p:cNvPr id="3" name="Content Placeholder 2"/>
          <p:cNvSpPr>
            <a:spLocks noGrp="1"/>
          </p:cNvSpPr>
          <p:nvPr>
            <p:ph idx="1"/>
          </p:nvPr>
        </p:nvSpPr>
        <p:spPr>
          <a:xfrm>
            <a:off x="468313" y="681038"/>
            <a:ext cx="8207375" cy="1811337"/>
          </a:xfrm>
        </p:spPr>
        <p:txBody>
          <a:bodyPr/>
          <a:lstStyle/>
          <a:p>
            <a:pPr marL="0" indent="0">
              <a:spcBef>
                <a:spcPts val="0"/>
              </a:spcBef>
              <a:spcAft>
                <a:spcPts val="600"/>
              </a:spcAft>
              <a:buFontTx/>
              <a:buNone/>
              <a:defRPr/>
            </a:pPr>
            <a:r>
              <a:rPr lang="en-IN" altLang="en-US" sz="2400" b="1" dirty="0" smtClean="0">
                <a:solidFill>
                  <a:srgbClr val="CC0066"/>
                </a:solidFill>
                <a:latin typeface="Sylfaen" panose="010A0502050306030303" pitchFamily="18" charset="0"/>
              </a:rPr>
              <a:t>2. </a:t>
            </a:r>
            <a:r>
              <a:rPr lang="en-IN" altLang="en-US" sz="2400" b="1" u="sng" dirty="0" smtClean="0">
                <a:solidFill>
                  <a:srgbClr val="CC0066"/>
                </a:solidFill>
                <a:latin typeface="Sylfaen" panose="010A0502050306030303" pitchFamily="18" charset="0"/>
              </a:rPr>
              <a:t>Local or generator potential</a:t>
            </a:r>
            <a:r>
              <a:rPr lang="en-IN" altLang="en-US" sz="2400" b="1" dirty="0" smtClean="0">
                <a:solidFill>
                  <a:srgbClr val="CC0066"/>
                </a:solidFill>
                <a:latin typeface="Sylfaen" panose="010A0502050306030303" pitchFamily="18" charset="0"/>
              </a:rPr>
              <a:t>:</a:t>
            </a:r>
          </a:p>
          <a:p>
            <a:pPr marL="449263" lvl="1" indent="-179388">
              <a:spcBef>
                <a:spcPts val="0"/>
              </a:spcBef>
              <a:spcAft>
                <a:spcPts val="600"/>
              </a:spcAft>
              <a:buFont typeface="Arial" panose="020B0604020202020204" pitchFamily="34" charset="0"/>
              <a:buChar char="•"/>
              <a:defRPr/>
            </a:pPr>
            <a:r>
              <a:rPr lang="en-IN" altLang="en-US" sz="1800" dirty="0">
                <a:latin typeface="Sylfaen" panose="010A0502050306030303" pitchFamily="18" charset="0"/>
              </a:rPr>
              <a:t>When a neuron is </a:t>
            </a:r>
            <a:r>
              <a:rPr lang="en-IN" altLang="en-US" sz="1800" dirty="0">
                <a:solidFill>
                  <a:srgbClr val="7030A0"/>
                </a:solidFill>
                <a:latin typeface="Sylfaen" panose="010A0502050306030303" pitchFamily="18" charset="0"/>
              </a:rPr>
              <a:t>stimulated</a:t>
            </a:r>
            <a:r>
              <a:rPr lang="en-IN" altLang="en-US" sz="1800" dirty="0">
                <a:latin typeface="Sylfaen" panose="010A0502050306030303" pitchFamily="18" charset="0"/>
              </a:rPr>
              <a:t> by chemicals, light, sound, </a:t>
            </a:r>
            <a:r>
              <a:rPr lang="en-IN" altLang="en-US" sz="1800" dirty="0" smtClean="0">
                <a:latin typeface="Sylfaen" panose="010A0502050306030303" pitchFamily="18" charset="0"/>
              </a:rPr>
              <a:t>mechanical disturbance </a:t>
            </a:r>
            <a:r>
              <a:rPr lang="en-IN" altLang="en-US" sz="1800" dirty="0">
                <a:latin typeface="Sylfaen" panose="010A0502050306030303" pitchFamily="18" charset="0"/>
              </a:rPr>
              <a:t>etc. local potential </a:t>
            </a:r>
            <a:r>
              <a:rPr lang="en-IN" altLang="en-US" sz="1800" dirty="0" smtClean="0">
                <a:latin typeface="Sylfaen" panose="010A0502050306030303" pitchFamily="18" charset="0"/>
              </a:rPr>
              <a:t>is generated</a:t>
            </a:r>
            <a:endParaRPr lang="en-IN" altLang="en-US" sz="1800" dirty="0">
              <a:latin typeface="Sylfaen" panose="010A0502050306030303" pitchFamily="18" charset="0"/>
            </a:endParaRPr>
          </a:p>
          <a:p>
            <a:pPr marL="449263" lvl="1" indent="-179388">
              <a:spcBef>
                <a:spcPts val="0"/>
              </a:spcBef>
              <a:spcAft>
                <a:spcPts val="600"/>
              </a:spcAft>
              <a:buFont typeface="Arial" panose="020B0604020202020204" pitchFamily="34" charset="0"/>
              <a:buChar char="•"/>
              <a:defRPr/>
            </a:pPr>
            <a:r>
              <a:rPr lang="en-IN" altLang="en-US" sz="1800" dirty="0">
                <a:latin typeface="Sylfaen" panose="010A0502050306030303" pitchFamily="18" charset="0"/>
              </a:rPr>
              <a:t>Stimulus activates specific receptor and allow </a:t>
            </a:r>
            <a:r>
              <a:rPr lang="en-IN" altLang="en-US" sz="1800" dirty="0">
                <a:solidFill>
                  <a:srgbClr val="0070C0"/>
                </a:solidFill>
                <a:latin typeface="Sylfaen" panose="010A0502050306030303" pitchFamily="18" charset="0"/>
              </a:rPr>
              <a:t>Na+ to enter</a:t>
            </a:r>
            <a:r>
              <a:rPr lang="en-IN" altLang="en-US" sz="1800" dirty="0">
                <a:latin typeface="Sylfaen" panose="010A0502050306030303" pitchFamily="18" charset="0"/>
              </a:rPr>
              <a:t> into the cell</a:t>
            </a:r>
          </a:p>
          <a:p>
            <a:pPr marL="449263" lvl="1" indent="-179388">
              <a:spcBef>
                <a:spcPts val="0"/>
              </a:spcBef>
              <a:spcAft>
                <a:spcPts val="600"/>
              </a:spcAft>
              <a:buFont typeface="Arial" panose="020B0604020202020204" pitchFamily="34" charset="0"/>
              <a:buChar char="•"/>
              <a:defRPr/>
            </a:pPr>
            <a:r>
              <a:rPr lang="en-IN" altLang="en-US" sz="1800" dirty="0">
                <a:latin typeface="Sylfaen" panose="010A0502050306030303" pitchFamily="18" charset="0"/>
              </a:rPr>
              <a:t>Neuronal membrane </a:t>
            </a:r>
            <a:r>
              <a:rPr lang="en-IN" altLang="en-US" sz="1800" dirty="0" smtClean="0">
                <a:solidFill>
                  <a:srgbClr val="00B050"/>
                </a:solidFill>
                <a:latin typeface="Sylfaen" panose="010A0502050306030303" pitchFamily="18" charset="0"/>
              </a:rPr>
              <a:t>depolarizes</a:t>
            </a:r>
            <a:endParaRPr lang="en-IN" altLang="en-US" sz="1800" dirty="0">
              <a:solidFill>
                <a:srgbClr val="00B050"/>
              </a:solidFill>
              <a:latin typeface="Sylfaen" panose="010A0502050306030303" pitchFamily="18" charset="0"/>
            </a:endParaRPr>
          </a:p>
          <a:p>
            <a:pPr>
              <a:spcBef>
                <a:spcPts val="0"/>
              </a:spcBef>
              <a:spcAft>
                <a:spcPts val="600"/>
              </a:spcAft>
              <a:defRPr/>
            </a:pPr>
            <a:endParaRPr lang="en-GB" sz="1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8" y="2846388"/>
            <a:ext cx="40132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343694" y="660839"/>
            <a:ext cx="3108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dirty="0">
                <a:solidFill>
                  <a:srgbClr val="CC0066"/>
                </a:solidFill>
                <a:latin typeface="Sylfaen" panose="010A0502050306030303" pitchFamily="18" charset="0"/>
              </a:rPr>
              <a:t>3. </a:t>
            </a:r>
            <a:r>
              <a:rPr lang="en-IN" altLang="en-US" sz="2800" b="1" u="sng" dirty="0">
                <a:solidFill>
                  <a:srgbClr val="CC0066"/>
                </a:solidFill>
                <a:latin typeface="Sylfaen" panose="010A0502050306030303" pitchFamily="18" charset="0"/>
              </a:rPr>
              <a:t>Action potential</a:t>
            </a:r>
            <a:r>
              <a:rPr lang="en-IN" altLang="en-US" sz="2800" b="1" dirty="0">
                <a:solidFill>
                  <a:srgbClr val="CC0066"/>
                </a:solidFill>
                <a:latin typeface="Sylfaen" panose="010A0502050306030303" pitchFamily="18" charset="0"/>
              </a:rPr>
              <a:t>:</a:t>
            </a:r>
          </a:p>
        </p:txBody>
      </p:sp>
      <p:sp>
        <p:nvSpPr>
          <p:cNvPr id="18436" name="Title 1"/>
          <p:cNvSpPr>
            <a:spLocks noGrp="1"/>
          </p:cNvSpPr>
          <p:nvPr>
            <p:ph type="title"/>
          </p:nvPr>
        </p:nvSpPr>
        <p:spPr>
          <a:xfrm>
            <a:off x="674688" y="92075"/>
            <a:ext cx="7772400" cy="528638"/>
          </a:xfrm>
        </p:spPr>
        <p:txBody>
          <a:bodyPr/>
          <a:lstStyle/>
          <a:p>
            <a:r>
              <a:rPr lang="en-IN" altLang="en-US" sz="3200" b="1" smtClean="0">
                <a:latin typeface="Sylfaen" panose="010A0502050306030303" pitchFamily="18" charset="0"/>
                <a:cs typeface="Arial" panose="020B0604020202020204" pitchFamily="34" charset="0"/>
              </a:rPr>
              <a:t>How is nerve impulse generated?</a:t>
            </a:r>
            <a:endParaRPr lang="en-GB" altLang="en-US" sz="3200" smtClean="0"/>
          </a:p>
        </p:txBody>
      </p:sp>
      <p:sp>
        <p:nvSpPr>
          <p:cNvPr id="3" name="Content Placeholder 2"/>
          <p:cNvSpPr>
            <a:spLocks noGrp="1"/>
          </p:cNvSpPr>
          <p:nvPr>
            <p:ph idx="1"/>
          </p:nvPr>
        </p:nvSpPr>
        <p:spPr>
          <a:xfrm>
            <a:off x="330994" y="1249802"/>
            <a:ext cx="8482012" cy="1528762"/>
          </a:xfrm>
        </p:spPr>
        <p:txBody>
          <a:bodyPr/>
          <a:lstStyle/>
          <a:p>
            <a:pPr marL="0" indent="0">
              <a:buFontTx/>
              <a:buNone/>
              <a:defRPr/>
            </a:pPr>
            <a:r>
              <a:rPr lang="en-IN" altLang="en-US" sz="2000" b="1" dirty="0" smtClean="0">
                <a:latin typeface="Sylfaen" panose="010A0502050306030303" pitchFamily="18" charset="0"/>
              </a:rPr>
              <a:t>All or none law</a:t>
            </a:r>
            <a:endParaRPr lang="en-IN" altLang="en-US" sz="2000" dirty="0" smtClean="0">
              <a:latin typeface="Sylfaen" panose="010A0502050306030303" pitchFamily="18" charset="0"/>
            </a:endParaRPr>
          </a:p>
          <a:p>
            <a:pPr>
              <a:defRPr/>
            </a:pPr>
            <a:r>
              <a:rPr lang="en-IN" altLang="en-US" sz="2000" dirty="0" smtClean="0">
                <a:latin typeface="Sylfaen" panose="010A0502050306030303" pitchFamily="18" charset="0"/>
              </a:rPr>
              <a:t>If local potential reaches threshold, neuron fires at its maximum voltage</a:t>
            </a:r>
          </a:p>
          <a:p>
            <a:pPr>
              <a:defRPr/>
            </a:pPr>
            <a:r>
              <a:rPr lang="en-IN" altLang="en-US" sz="2000" dirty="0" smtClean="0">
                <a:latin typeface="Sylfaen" panose="010A0502050306030303" pitchFamily="18" charset="0"/>
              </a:rPr>
              <a:t>If threshold is not reached neuron does not fire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441325"/>
            <a:ext cx="3571875"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539750"/>
            <a:ext cx="34988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3933825"/>
            <a:ext cx="3506787"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5225" y="3967163"/>
            <a:ext cx="352425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6" name="TextBox 1"/>
          <p:cNvSpPr txBox="1">
            <a:spLocks noChangeArrowheads="1"/>
          </p:cNvSpPr>
          <p:nvPr/>
        </p:nvSpPr>
        <p:spPr bwMode="auto">
          <a:xfrm>
            <a:off x="1479550" y="39688"/>
            <a:ext cx="1812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a:latin typeface="Sylfaen" panose="010A0502050306030303" pitchFamily="18" charset="0"/>
              </a:rPr>
              <a:t>Resting state</a:t>
            </a:r>
          </a:p>
        </p:txBody>
      </p:sp>
      <p:sp>
        <p:nvSpPr>
          <p:cNvPr id="20487" name="TextBox 2"/>
          <p:cNvSpPr txBox="1">
            <a:spLocks noChangeArrowheads="1"/>
          </p:cNvSpPr>
          <p:nvPr/>
        </p:nvSpPr>
        <p:spPr bwMode="auto">
          <a:xfrm>
            <a:off x="5392738" y="77788"/>
            <a:ext cx="2835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a:latin typeface="Sylfaen" panose="010A0502050306030303" pitchFamily="18" charset="0"/>
              </a:rPr>
              <a:t>Depolarization state </a:t>
            </a:r>
          </a:p>
        </p:txBody>
      </p:sp>
      <p:sp>
        <p:nvSpPr>
          <p:cNvPr id="20488" name="TextBox 3"/>
          <p:cNvSpPr txBox="1">
            <a:spLocks noChangeArrowheads="1"/>
          </p:cNvSpPr>
          <p:nvPr/>
        </p:nvSpPr>
        <p:spPr bwMode="auto">
          <a:xfrm>
            <a:off x="611188" y="3500438"/>
            <a:ext cx="3635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a:latin typeface="Sylfaen" panose="010A0502050306030303" pitchFamily="18" charset="0"/>
              </a:rPr>
              <a:t>Repolarization state begins</a:t>
            </a:r>
          </a:p>
        </p:txBody>
      </p:sp>
      <p:sp>
        <p:nvSpPr>
          <p:cNvPr id="20489" name="TextBox 4"/>
          <p:cNvSpPr txBox="1">
            <a:spLocks noChangeArrowheads="1"/>
          </p:cNvSpPr>
          <p:nvPr/>
        </p:nvSpPr>
        <p:spPr bwMode="auto">
          <a:xfrm>
            <a:off x="4830763" y="3533775"/>
            <a:ext cx="406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a:latin typeface="Sylfaen" panose="010A0502050306030303" pitchFamily="18" charset="0"/>
              </a:rPr>
              <a:t>Repolarization state continues</a:t>
            </a:r>
          </a:p>
        </p:txBody>
      </p:sp>
      <p:sp>
        <p:nvSpPr>
          <p:cNvPr id="20490" name="TextBox 1"/>
          <p:cNvSpPr txBox="1">
            <a:spLocks noChangeArrowheads="1"/>
          </p:cNvSpPr>
          <p:nvPr/>
        </p:nvSpPr>
        <p:spPr bwMode="auto">
          <a:xfrm>
            <a:off x="2427288" y="2179638"/>
            <a:ext cx="1844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400">
                <a:latin typeface="Sylfaen" panose="010A0502050306030303" pitchFamily="18" charset="0"/>
              </a:rPr>
              <a:t>All voltage gated </a:t>
            </a:r>
          </a:p>
          <a:p>
            <a:pPr>
              <a:spcBef>
                <a:spcPct val="0"/>
              </a:spcBef>
              <a:buFontTx/>
              <a:buNone/>
            </a:pPr>
            <a:r>
              <a:rPr lang="en-IN" altLang="en-US" sz="1400">
                <a:latin typeface="Sylfaen" panose="010A0502050306030303" pitchFamily="18" charset="0"/>
              </a:rPr>
              <a:t>Na+ and K+ are closed</a:t>
            </a:r>
          </a:p>
        </p:txBody>
      </p:sp>
      <p:sp>
        <p:nvSpPr>
          <p:cNvPr id="20491" name="TextBox 2"/>
          <p:cNvSpPr txBox="1">
            <a:spLocks noChangeArrowheads="1"/>
          </p:cNvSpPr>
          <p:nvPr/>
        </p:nvSpPr>
        <p:spPr bwMode="auto">
          <a:xfrm>
            <a:off x="6891338" y="2201863"/>
            <a:ext cx="16017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400">
                <a:latin typeface="Sylfaen" panose="010A0502050306030303" pitchFamily="18" charset="0"/>
              </a:rPr>
              <a:t>Na+ channels open</a:t>
            </a:r>
          </a:p>
        </p:txBody>
      </p:sp>
      <p:sp>
        <p:nvSpPr>
          <p:cNvPr id="20492" name="TextBox 11"/>
          <p:cNvSpPr txBox="1">
            <a:spLocks noChangeArrowheads="1"/>
          </p:cNvSpPr>
          <p:nvPr/>
        </p:nvSpPr>
        <p:spPr bwMode="auto">
          <a:xfrm>
            <a:off x="2698750" y="5622925"/>
            <a:ext cx="170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400">
                <a:latin typeface="Sylfaen" panose="010A0502050306030303" pitchFamily="18" charset="0"/>
              </a:rPr>
              <a:t>Na+ channels closed</a:t>
            </a:r>
          </a:p>
          <a:p>
            <a:pPr>
              <a:spcBef>
                <a:spcPct val="0"/>
              </a:spcBef>
              <a:buFontTx/>
              <a:buNone/>
            </a:pPr>
            <a:r>
              <a:rPr lang="en-IN" altLang="en-US" sz="1400">
                <a:latin typeface="Sylfaen" panose="010A0502050306030303" pitchFamily="18" charset="0"/>
              </a:rPr>
              <a:t>K+ channels open</a:t>
            </a:r>
          </a:p>
        </p:txBody>
      </p:sp>
      <p:sp>
        <p:nvSpPr>
          <p:cNvPr id="20493" name="Rectangle 1"/>
          <p:cNvSpPr>
            <a:spLocks noChangeArrowheads="1"/>
          </p:cNvSpPr>
          <p:nvPr/>
        </p:nvSpPr>
        <p:spPr bwMode="auto">
          <a:xfrm>
            <a:off x="6762750" y="5622925"/>
            <a:ext cx="1798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400">
                <a:latin typeface="Sylfaen" panose="010A0502050306030303" pitchFamily="18" charset="0"/>
              </a:rPr>
              <a:t>K+ outflow continues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3671887"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762000" y="1166813"/>
            <a:ext cx="274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400" b="1">
                <a:latin typeface="Sylfaen" panose="010A0502050306030303" pitchFamily="18" charset="0"/>
              </a:rPr>
              <a:t>Unmyelinated fiber</a:t>
            </a:r>
          </a:p>
        </p:txBody>
      </p:sp>
      <p:sp>
        <p:nvSpPr>
          <p:cNvPr id="21508" name="TextBox 3"/>
          <p:cNvSpPr txBox="1">
            <a:spLocks noChangeArrowheads="1"/>
          </p:cNvSpPr>
          <p:nvPr/>
        </p:nvSpPr>
        <p:spPr bwMode="auto">
          <a:xfrm>
            <a:off x="5291138" y="1773238"/>
            <a:ext cx="237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400" b="1">
                <a:latin typeface="Sylfaen" panose="010A0502050306030303" pitchFamily="18" charset="0"/>
              </a:rPr>
              <a:t>Myelinated fiber</a:t>
            </a:r>
          </a:p>
        </p:txBody>
      </p:sp>
      <p:sp>
        <p:nvSpPr>
          <p:cNvPr id="21509" name="Rectangle 7"/>
          <p:cNvSpPr>
            <a:spLocks noChangeArrowheads="1"/>
          </p:cNvSpPr>
          <p:nvPr/>
        </p:nvSpPr>
        <p:spPr bwMode="auto">
          <a:xfrm>
            <a:off x="255588" y="350838"/>
            <a:ext cx="58293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solidFill>
                  <a:srgbClr val="CC0066"/>
                </a:solidFill>
                <a:latin typeface="Sylfaen" panose="010A0502050306030303" pitchFamily="18" charset="0"/>
                <a:cs typeface="Arial" panose="020B0604020202020204" pitchFamily="34" charset="0"/>
              </a:rPr>
              <a:t>4. Transmission of nerve impulse:</a:t>
            </a:r>
          </a:p>
        </p:txBody>
      </p:sp>
      <p:pic>
        <p:nvPicPr>
          <p:cNvPr id="215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314575"/>
            <a:ext cx="4968875"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1" name="TextBox 2"/>
          <p:cNvSpPr txBox="1">
            <a:spLocks noChangeArrowheads="1"/>
          </p:cNvSpPr>
          <p:nvPr/>
        </p:nvSpPr>
        <p:spPr bwMode="auto">
          <a:xfrm>
            <a:off x="4614863" y="5373688"/>
            <a:ext cx="3890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000">
                <a:latin typeface="Sylfaen" panose="010A0502050306030303" pitchFamily="18" charset="0"/>
              </a:rPr>
              <a:t>Saltatory conduction (faster speed)</a:t>
            </a:r>
          </a:p>
        </p:txBody>
      </p:sp>
      <p:sp>
        <p:nvSpPr>
          <p:cNvPr id="21512" name="TextBox 1"/>
          <p:cNvSpPr txBox="1">
            <a:spLocks noChangeArrowheads="1"/>
          </p:cNvSpPr>
          <p:nvPr/>
        </p:nvSpPr>
        <p:spPr bwMode="auto">
          <a:xfrm>
            <a:off x="179388" y="5186363"/>
            <a:ext cx="208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200">
                <a:solidFill>
                  <a:srgbClr val="C87700"/>
                </a:solidFill>
                <a:latin typeface="Sylfaen" panose="010A0502050306030303" pitchFamily="18" charset="0"/>
              </a:rPr>
              <a:t>Refractory membrane</a:t>
            </a:r>
          </a:p>
          <a:p>
            <a:pPr>
              <a:spcBef>
                <a:spcPct val="0"/>
              </a:spcBef>
              <a:buFontTx/>
              <a:buNone/>
            </a:pPr>
            <a:r>
              <a:rPr lang="en-IN" altLang="en-US" sz="1200">
                <a:solidFill>
                  <a:srgbClr val="C87700"/>
                </a:solidFill>
                <a:latin typeface="Sylfaen" panose="010A0502050306030303" pitchFamily="18" charset="0"/>
              </a:rPr>
              <a:t>Is in recovery stage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1949450" y="476672"/>
            <a:ext cx="5245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4000" b="1" dirty="0">
                <a:latin typeface="Sylfaen" panose="010A0502050306030303" pitchFamily="18" charset="0"/>
              </a:rPr>
              <a:t>Speed of nerve impulse</a:t>
            </a:r>
          </a:p>
        </p:txBody>
      </p:sp>
      <p:sp>
        <p:nvSpPr>
          <p:cNvPr id="22531" name="TextBox 2"/>
          <p:cNvSpPr txBox="1">
            <a:spLocks noChangeArrowheads="1"/>
          </p:cNvSpPr>
          <p:nvPr/>
        </p:nvSpPr>
        <p:spPr bwMode="auto">
          <a:xfrm>
            <a:off x="652308" y="1700213"/>
            <a:ext cx="7848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pPr>
            <a:r>
              <a:rPr lang="en-IN" altLang="en-US" sz="2400" dirty="0">
                <a:latin typeface="Sylfaen" panose="010A0502050306030303" pitchFamily="18" charset="0"/>
              </a:rPr>
              <a:t>Myelinated neurons: 80-120 miles/sec</a:t>
            </a:r>
          </a:p>
          <a:p>
            <a:pPr>
              <a:spcBef>
                <a:spcPct val="0"/>
              </a:spcBef>
            </a:pPr>
            <a:endParaRPr lang="en-IN" altLang="en-US" sz="2400" dirty="0">
              <a:latin typeface="Sylfaen" panose="010A0502050306030303" pitchFamily="18" charset="0"/>
            </a:endParaRPr>
          </a:p>
          <a:p>
            <a:pPr>
              <a:spcBef>
                <a:spcPct val="0"/>
              </a:spcBef>
            </a:pPr>
            <a:r>
              <a:rPr lang="en-IN" altLang="en-US" sz="2400" dirty="0">
                <a:latin typeface="Sylfaen" panose="010A0502050306030303" pitchFamily="18" charset="0"/>
              </a:rPr>
              <a:t>Non-myelinated neurons: 0.5-2 miles/sec</a:t>
            </a:r>
          </a:p>
          <a:p>
            <a:pPr>
              <a:spcBef>
                <a:spcPct val="0"/>
              </a:spcBef>
            </a:pPr>
            <a:endParaRPr lang="en-IN" altLang="en-US" sz="2400" dirty="0">
              <a:latin typeface="Sylfaen" panose="010A0502050306030303" pitchFamily="18" charset="0"/>
            </a:endParaRPr>
          </a:p>
          <a:p>
            <a:pPr>
              <a:spcBef>
                <a:spcPct val="0"/>
              </a:spcBef>
            </a:pPr>
            <a:r>
              <a:rPr lang="en-IN" altLang="en-US" sz="2400" dirty="0">
                <a:latin typeface="Sylfaen" panose="010A0502050306030303" pitchFamily="18" charset="0"/>
              </a:rPr>
              <a:t>Nerve impulse speed could be 3 millions times slower than electricity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8713" y="4078288"/>
            <a:ext cx="6838950" cy="2446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Sylfaen" panose="010A0502050306030303" pitchFamily="18" charset="0"/>
            </a:endParaRPr>
          </a:p>
        </p:txBody>
      </p:sp>
      <p:pic>
        <p:nvPicPr>
          <p:cNvPr id="23555" name="Picture 4" descr="Image result for tooth pain lidocaine and sodium chann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4292600"/>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585788"/>
            <a:ext cx="68405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AutoShape 8" descr="Image result for lidocaine  structure"/>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pic>
        <p:nvPicPr>
          <p:cNvPr id="23558" name="Picture 10" descr="Image result for lidocaine  stru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437063"/>
            <a:ext cx="36607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8"/>
          <p:cNvSpPr>
            <a:spLocks noChangeArrowheads="1"/>
          </p:cNvSpPr>
          <p:nvPr/>
        </p:nvSpPr>
        <p:spPr bwMode="auto">
          <a:xfrm>
            <a:off x="1187450" y="3290888"/>
            <a:ext cx="37576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pPr>
            <a:r>
              <a:rPr lang="en-IN" altLang="en-US" sz="2000" dirty="0">
                <a:solidFill>
                  <a:schemeClr val="bg1"/>
                </a:solidFill>
                <a:latin typeface="Sylfaen" panose="010A0502050306030303" pitchFamily="18" charset="0"/>
                <a:cs typeface="Arial" panose="020B0604020202020204" pitchFamily="34" charset="0"/>
              </a:rPr>
              <a:t>More poisonous than cyanide. </a:t>
            </a:r>
          </a:p>
          <a:p>
            <a:pPr>
              <a:spcBef>
                <a:spcPct val="0"/>
              </a:spcBef>
            </a:pPr>
            <a:r>
              <a:rPr lang="en-IN" altLang="en-US" sz="2000" dirty="0">
                <a:solidFill>
                  <a:schemeClr val="bg1"/>
                </a:solidFill>
                <a:latin typeface="Sylfaen" panose="010A0502050306030303" pitchFamily="18" charset="0"/>
                <a:cs typeface="Arial" panose="020B0604020202020204" pitchFamily="34" charset="0"/>
              </a:rPr>
              <a:t>Irreversible </a:t>
            </a:r>
            <a:r>
              <a:rPr lang="en-IN" altLang="en-US" sz="2000" dirty="0" smtClean="0">
                <a:solidFill>
                  <a:schemeClr val="bg1"/>
                </a:solidFill>
                <a:latin typeface="Sylfaen" panose="010A0502050306030303" pitchFamily="18" charset="0"/>
                <a:cs typeface="Arial" panose="020B0604020202020204" pitchFamily="34" charset="0"/>
              </a:rPr>
              <a:t>inhibitor</a:t>
            </a:r>
            <a:endParaRPr lang="en-IN" altLang="en-US" sz="2000" dirty="0">
              <a:solidFill>
                <a:schemeClr val="bg1"/>
              </a:solidFill>
              <a:latin typeface="Sylfaen" panose="010A0502050306030303" pitchFamily="18" charset="0"/>
              <a:cs typeface="Arial" panose="020B0604020202020204" pitchFamily="34" charset="0"/>
            </a:endParaRPr>
          </a:p>
        </p:txBody>
      </p:sp>
      <p:sp>
        <p:nvSpPr>
          <p:cNvPr id="23560" name="Rectangle 8"/>
          <p:cNvSpPr>
            <a:spLocks noChangeArrowheads="1"/>
          </p:cNvSpPr>
          <p:nvPr/>
        </p:nvSpPr>
        <p:spPr bwMode="auto">
          <a:xfrm>
            <a:off x="4578350" y="6135688"/>
            <a:ext cx="3087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pPr>
            <a:r>
              <a:rPr lang="en-IN" altLang="en-US" sz="2000">
                <a:latin typeface="Sylfaen" panose="010A0502050306030303" pitchFamily="18" charset="0"/>
                <a:cs typeface="Arial" panose="020B0604020202020204" pitchFamily="34" charset="0"/>
              </a:rPr>
              <a:t>Weak reversible blocker</a:t>
            </a:r>
          </a:p>
        </p:txBody>
      </p:sp>
      <p:sp>
        <p:nvSpPr>
          <p:cNvPr id="23561" name="Rectangle 8"/>
          <p:cNvSpPr>
            <a:spLocks noChangeArrowheads="1"/>
          </p:cNvSpPr>
          <p:nvPr/>
        </p:nvSpPr>
        <p:spPr bwMode="auto">
          <a:xfrm>
            <a:off x="2341563" y="50800"/>
            <a:ext cx="44116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latin typeface="Sylfaen" panose="010A0502050306030303" pitchFamily="18" charset="0"/>
                <a:cs typeface="Arial" panose="020B0604020202020204" pitchFamily="34" charset="0"/>
              </a:rPr>
              <a:t>Sodium channel blockers</a:t>
            </a:r>
            <a:endParaRPr lang="en-IN" altLang="en-US">
              <a:latin typeface="Sylfaen" panose="010A0502050306030303" pitchFamily="18" charset="0"/>
              <a:cs typeface="Arial" panose="020B0604020202020204" pitchFamily="34" charset="0"/>
            </a:endParaRPr>
          </a:p>
        </p:txBody>
      </p:sp>
      <p:sp>
        <p:nvSpPr>
          <p:cNvPr id="23562" name="Rectangle 1"/>
          <p:cNvSpPr>
            <a:spLocks noChangeArrowheads="1"/>
          </p:cNvSpPr>
          <p:nvPr/>
        </p:nvSpPr>
        <p:spPr bwMode="auto">
          <a:xfrm>
            <a:off x="1171575" y="590550"/>
            <a:ext cx="370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IN" altLang="en-US" u="sng">
                <a:solidFill>
                  <a:schemeClr val="bg1"/>
                </a:solidFill>
                <a:latin typeface="Sylfaen" panose="010A0502050306030303" pitchFamily="18" charset="0"/>
                <a:cs typeface="Arial" panose="020B0604020202020204" pitchFamily="34" charset="0"/>
              </a:rPr>
              <a:t>Tetrodotoxin:</a:t>
            </a:r>
            <a:r>
              <a:rPr lang="en-IN" altLang="en-US">
                <a:solidFill>
                  <a:schemeClr val="bg1"/>
                </a:solidFill>
                <a:latin typeface="Sylfaen" panose="010A0502050306030303" pitchFamily="18" charset="0"/>
                <a:cs typeface="Arial" panose="020B0604020202020204" pitchFamily="34" charset="0"/>
              </a:rPr>
              <a:t> in puffer fish</a:t>
            </a:r>
          </a:p>
        </p:txBody>
      </p:sp>
      <p:sp>
        <p:nvSpPr>
          <p:cNvPr id="23563" name="Rectangle 2"/>
          <p:cNvSpPr>
            <a:spLocks noChangeArrowheads="1"/>
          </p:cNvSpPr>
          <p:nvPr/>
        </p:nvSpPr>
        <p:spPr bwMode="auto">
          <a:xfrm>
            <a:off x="1146175" y="4005263"/>
            <a:ext cx="177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IN" altLang="en-US" u="sng">
                <a:latin typeface="Sylfaen" panose="010A0502050306030303" pitchFamily="18" charset="0"/>
                <a:cs typeface="Arial" panose="020B0604020202020204" pitchFamily="34" charset="0"/>
              </a:rPr>
              <a:t>Lidocaine:</a:t>
            </a:r>
            <a:endParaRPr lang="en-GB" altLang="en-US">
              <a:latin typeface="Sylfaen" panose="010A0502050306030303" pitchFamily="18" charset="0"/>
            </a:endParaRPr>
          </a:p>
        </p:txBody>
      </p:sp>
      <p:sp>
        <p:nvSpPr>
          <p:cNvPr id="23564" name="Rectangle 3"/>
          <p:cNvSpPr>
            <a:spLocks noChangeArrowheads="1"/>
          </p:cNvSpPr>
          <p:nvPr/>
        </p:nvSpPr>
        <p:spPr bwMode="auto">
          <a:xfrm>
            <a:off x="4578350" y="4076700"/>
            <a:ext cx="3109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buFont typeface="Arial" panose="020B0604020202020204" pitchFamily="34" charset="0"/>
              <a:buChar char="•"/>
            </a:pPr>
            <a:r>
              <a:rPr lang="en-IN" altLang="en-US" sz="2000">
                <a:latin typeface="Sylfaen" panose="010A0502050306030303" pitchFamily="18" charset="0"/>
                <a:cs typeface="Arial" panose="020B0604020202020204" pitchFamily="34" charset="0"/>
              </a:rPr>
              <a:t>Used as local anaesthetic for dental surgery </a:t>
            </a:r>
            <a:endParaRPr lang="en-GB" altLang="en-US" sz="2000">
              <a:latin typeface="Sylfaen" panose="010A0502050306030303"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a:xfrm>
            <a:off x="685800" y="609600"/>
            <a:ext cx="7772400" cy="1306513"/>
          </a:xfrm>
        </p:spPr>
        <p:txBody>
          <a:bodyPr/>
          <a:lstStyle/>
          <a:p>
            <a:r>
              <a:rPr lang="en-AU" altLang="en-US" sz="4000" smtClean="0">
                <a:latin typeface="Sylfaen" panose="010A0502050306030303" pitchFamily="18" charset="0"/>
              </a:rPr>
              <a:t>Our brain is the most sophisticated computational machine</a:t>
            </a:r>
            <a:endParaRPr lang="en-GB" altLang="en-US" sz="4000" smtClean="0"/>
          </a:p>
        </p:txBody>
      </p:sp>
      <p:sp>
        <p:nvSpPr>
          <p:cNvPr id="4099" name="Content Placeholder 3"/>
          <p:cNvSpPr>
            <a:spLocks noGrp="1"/>
          </p:cNvSpPr>
          <p:nvPr>
            <p:ph idx="1"/>
          </p:nvPr>
        </p:nvSpPr>
        <p:spPr>
          <a:xfrm>
            <a:off x="685800" y="2565400"/>
            <a:ext cx="7772400" cy="3530600"/>
          </a:xfrm>
        </p:spPr>
        <p:txBody>
          <a:bodyPr/>
          <a:lstStyle/>
          <a:p>
            <a:r>
              <a:rPr lang="en-AU" altLang="en-US" dirty="0" smtClean="0">
                <a:latin typeface="Sylfaen" panose="010A0502050306030303" pitchFamily="18" charset="0"/>
              </a:rPr>
              <a:t>It can </a:t>
            </a:r>
            <a:r>
              <a:rPr lang="en-AU" altLang="en-US" dirty="0" smtClean="0">
                <a:solidFill>
                  <a:srgbClr val="C00000"/>
                </a:solidFill>
                <a:latin typeface="Sylfaen" panose="010A0502050306030303" pitchFamily="18" charset="0"/>
              </a:rPr>
              <a:t>change its own components </a:t>
            </a:r>
            <a:r>
              <a:rPr lang="en-AU" altLang="en-US" dirty="0" smtClean="0">
                <a:latin typeface="Sylfaen" panose="010A0502050306030303" pitchFamily="18" charset="0"/>
              </a:rPr>
              <a:t>and </a:t>
            </a:r>
            <a:r>
              <a:rPr lang="en-AU" altLang="en-US" dirty="0" smtClean="0">
                <a:solidFill>
                  <a:srgbClr val="0070C0"/>
                </a:solidFill>
                <a:latin typeface="Sylfaen" panose="010A0502050306030303" pitchFamily="18" charset="0"/>
              </a:rPr>
              <a:t>rewire itself </a:t>
            </a:r>
            <a:r>
              <a:rPr lang="en-AU" altLang="en-US" dirty="0" smtClean="0">
                <a:latin typeface="Sylfaen" panose="010A0502050306030303" pitchFamily="18" charset="0"/>
              </a:rPr>
              <a:t>into a new configuration as required for </a:t>
            </a:r>
            <a:r>
              <a:rPr lang="en-AU" altLang="en-US" dirty="0" smtClean="0">
                <a:solidFill>
                  <a:srgbClr val="00B050"/>
                </a:solidFill>
                <a:latin typeface="Sylfaen" panose="010A0502050306030303" pitchFamily="18" charset="0"/>
              </a:rPr>
              <a:t>new function</a:t>
            </a:r>
            <a:r>
              <a:rPr lang="en-AU" altLang="en-US" dirty="0" smtClean="0">
                <a:latin typeface="Sylfaen" panose="010A0502050306030303" pitchFamily="18" charset="0"/>
              </a:rPr>
              <a:t>.</a:t>
            </a:r>
            <a:endParaRPr lang="en-IN" altLang="en-US" dirty="0" smtClean="0">
              <a:latin typeface="Sylfaen" panose="010A0502050306030303" pitchFamily="18" charset="0"/>
            </a:endParaRPr>
          </a:p>
          <a:p>
            <a:endParaRPr lang="en-GB"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ChangeArrowheads="1"/>
          </p:cNvSpPr>
          <p:nvPr/>
        </p:nvSpPr>
        <p:spPr bwMode="auto">
          <a:xfrm>
            <a:off x="6078538" y="4892675"/>
            <a:ext cx="2886075"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000" b="1" dirty="0">
                <a:solidFill>
                  <a:srgbClr val="CC0066"/>
                </a:solidFill>
                <a:latin typeface="Sylfaen" panose="010A0502050306030303" pitchFamily="18" charset="0"/>
                <a:cs typeface="Arial" panose="020B0604020202020204" pitchFamily="34" charset="0"/>
              </a:rPr>
              <a:t>The Nobel Prize in Physiology or Medicine 1936</a:t>
            </a:r>
            <a:r>
              <a:rPr lang="en-IN" altLang="en-US" sz="2000" dirty="0">
                <a:solidFill>
                  <a:srgbClr val="CC0066"/>
                </a:solidFill>
                <a:latin typeface="Sylfaen" panose="010A0502050306030303" pitchFamily="18" charset="0"/>
                <a:cs typeface="Arial" panose="020B0604020202020204" pitchFamily="34" charset="0"/>
              </a:rPr>
              <a:t> </a:t>
            </a:r>
            <a:r>
              <a:rPr lang="en-IN" altLang="en-US" sz="2000" dirty="0">
                <a:latin typeface="Sylfaen" panose="010A0502050306030303" pitchFamily="18" charset="0"/>
                <a:cs typeface="Arial" panose="020B0604020202020204" pitchFamily="34" charset="0"/>
              </a:rPr>
              <a:t>for their discoveries relating to chemical transmission of nerve impulses</a:t>
            </a:r>
          </a:p>
        </p:txBody>
      </p:sp>
      <p:sp>
        <p:nvSpPr>
          <p:cNvPr id="24579" name="Rectangle 7"/>
          <p:cNvSpPr>
            <a:spLocks noChangeArrowheads="1"/>
          </p:cNvSpPr>
          <p:nvPr/>
        </p:nvSpPr>
        <p:spPr bwMode="auto">
          <a:xfrm>
            <a:off x="7451725" y="4445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800" b="1">
                <a:latin typeface="Sylfaen" panose="010A0502050306030303" pitchFamily="18" charset="0"/>
                <a:cs typeface="Arial" panose="020B0604020202020204" pitchFamily="34" charset="0"/>
              </a:rPr>
              <a:t>Sir Henry Dale</a:t>
            </a:r>
            <a:endParaRPr lang="en-IN" altLang="en-US" sz="1800">
              <a:latin typeface="Sylfaen" panose="010A0502050306030303" pitchFamily="18" charset="0"/>
              <a:cs typeface="Arial" panose="020B0604020202020204" pitchFamily="34" charset="0"/>
            </a:endParaRPr>
          </a:p>
        </p:txBody>
      </p:sp>
      <p:sp>
        <p:nvSpPr>
          <p:cNvPr id="24580" name="Rectangle 8"/>
          <p:cNvSpPr>
            <a:spLocks noChangeArrowheads="1"/>
          </p:cNvSpPr>
          <p:nvPr/>
        </p:nvSpPr>
        <p:spPr bwMode="auto">
          <a:xfrm>
            <a:off x="6046788" y="4445000"/>
            <a:ext cx="1262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800" b="1">
                <a:latin typeface="Sylfaen" panose="010A0502050306030303" pitchFamily="18" charset="0"/>
                <a:cs typeface="Arial" panose="020B0604020202020204" pitchFamily="34" charset="0"/>
              </a:rPr>
              <a:t>Otto Loewi</a:t>
            </a:r>
            <a:endParaRPr lang="en-IN" altLang="en-US" sz="1800">
              <a:latin typeface="Sylfaen" panose="010A0502050306030303" pitchFamily="18" charset="0"/>
              <a:cs typeface="Arial" panose="020B0604020202020204" pitchFamily="34" charset="0"/>
            </a:endParaRPr>
          </a:p>
        </p:txBody>
      </p:sp>
      <p:pic>
        <p:nvPicPr>
          <p:cNvPr id="2458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0288" y="658813"/>
            <a:ext cx="2854325"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658813"/>
            <a:ext cx="5700712"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10"/>
          <p:cNvSpPr>
            <a:spLocks noChangeArrowheads="1"/>
          </p:cNvSpPr>
          <p:nvPr/>
        </p:nvSpPr>
        <p:spPr bwMode="auto">
          <a:xfrm>
            <a:off x="3951414" y="57806"/>
            <a:ext cx="52164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FontTx/>
              <a:buNone/>
            </a:pPr>
            <a:r>
              <a:rPr lang="en-IN" altLang="en-US" sz="2800" b="1" dirty="0">
                <a:latin typeface="Sylfaen" panose="010A0502050306030303" pitchFamily="18" charset="0"/>
                <a:cs typeface="Arial" panose="020B0604020202020204" pitchFamily="34" charset="0"/>
              </a:rPr>
              <a:t>Discovery of the neurotransmitter</a:t>
            </a:r>
            <a:endParaRPr lang="en-IN" altLang="en-US" sz="2800" dirty="0">
              <a:latin typeface="Sylfaen" panose="010A0502050306030303" pitchFamily="18" charset="0"/>
              <a:cs typeface="Arial" panose="020B0604020202020204" pitchFamily="34" charset="0"/>
            </a:endParaRPr>
          </a:p>
        </p:txBody>
      </p:sp>
      <p:sp>
        <p:nvSpPr>
          <p:cNvPr id="15368" name="Rectangle 11"/>
          <p:cNvSpPr>
            <a:spLocks noChangeArrowheads="1"/>
          </p:cNvSpPr>
          <p:nvPr/>
        </p:nvSpPr>
        <p:spPr bwMode="auto">
          <a:xfrm>
            <a:off x="884238" y="4797425"/>
            <a:ext cx="325596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b="1" u="sng" dirty="0">
                <a:latin typeface="Sylfaen" panose="010A0502050306030303" pitchFamily="18" charset="0"/>
                <a:cs typeface="Arial" panose="020B0604020202020204" pitchFamily="34" charset="0"/>
              </a:rPr>
              <a:t>Neurotransmitters:</a:t>
            </a:r>
          </a:p>
          <a:p>
            <a:pPr marL="342900" indent="-342900">
              <a:spcBef>
                <a:spcPct val="0"/>
              </a:spcBef>
            </a:pPr>
            <a:r>
              <a:rPr lang="en-IN" altLang="en-US" sz="2000" dirty="0">
                <a:latin typeface="Sylfaen" panose="010A0502050306030303" pitchFamily="18" charset="0"/>
                <a:cs typeface="Arial" panose="020B0604020202020204" pitchFamily="34" charset="0"/>
              </a:rPr>
              <a:t>Acetylcholine</a:t>
            </a:r>
          </a:p>
          <a:p>
            <a:pPr marL="342900" indent="-342900">
              <a:spcBef>
                <a:spcPct val="0"/>
              </a:spcBef>
            </a:pPr>
            <a:r>
              <a:rPr lang="en-IN" altLang="en-US" sz="2000" dirty="0">
                <a:latin typeface="Sylfaen" panose="010A0502050306030303" pitchFamily="18" charset="0"/>
                <a:cs typeface="Arial" panose="020B0604020202020204" pitchFamily="34" charset="0"/>
              </a:rPr>
              <a:t>Dopamine</a:t>
            </a:r>
          </a:p>
          <a:p>
            <a:pPr marL="342900" indent="-342900">
              <a:spcBef>
                <a:spcPct val="0"/>
              </a:spcBef>
            </a:pPr>
            <a:r>
              <a:rPr lang="en-IN" altLang="en-US" sz="2000" dirty="0">
                <a:latin typeface="Sylfaen" panose="010A0502050306030303" pitchFamily="18" charset="0"/>
                <a:cs typeface="Arial" panose="020B0604020202020204" pitchFamily="34" charset="0"/>
              </a:rPr>
              <a:t>Serotonin</a:t>
            </a:r>
          </a:p>
          <a:p>
            <a:pPr marL="342900" indent="-342900">
              <a:spcBef>
                <a:spcPct val="0"/>
              </a:spcBef>
            </a:pPr>
            <a:r>
              <a:rPr lang="en-IN" altLang="en-US" sz="2000" dirty="0">
                <a:latin typeface="Sylfaen" panose="010A0502050306030303" pitchFamily="18" charset="0"/>
                <a:cs typeface="Arial" panose="020B0604020202020204" pitchFamily="34" charset="0"/>
              </a:rPr>
              <a:t>Glutamate</a:t>
            </a:r>
          </a:p>
          <a:p>
            <a:pPr marL="342900" indent="-342900">
              <a:spcBef>
                <a:spcPct val="0"/>
              </a:spcBef>
            </a:pPr>
            <a:r>
              <a:rPr lang="en-IN" altLang="en-US" sz="2000" dirty="0">
                <a:latin typeface="Sylfaen" panose="010A0502050306030303" pitchFamily="18" charset="0"/>
                <a:cs typeface="Arial" panose="020B0604020202020204" pitchFamily="34" charset="0"/>
              </a:rPr>
              <a:t>GABA etc.</a:t>
            </a:r>
          </a:p>
        </p:txBody>
      </p:sp>
      <p:sp>
        <p:nvSpPr>
          <p:cNvPr id="9" name="TextBox 1"/>
          <p:cNvSpPr txBox="1">
            <a:spLocks noChangeArrowheads="1"/>
          </p:cNvSpPr>
          <p:nvPr/>
        </p:nvSpPr>
        <p:spPr bwMode="auto">
          <a:xfrm>
            <a:off x="107950" y="44450"/>
            <a:ext cx="3834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dirty="0">
                <a:solidFill>
                  <a:srgbClr val="CC0066"/>
                </a:solidFill>
                <a:latin typeface="Sylfaen" panose="010A0502050306030303" pitchFamily="18" charset="0"/>
              </a:rPr>
              <a:t>5. </a:t>
            </a:r>
            <a:r>
              <a:rPr lang="en-IN" altLang="en-US" sz="2800" b="1" u="sng" dirty="0">
                <a:solidFill>
                  <a:srgbClr val="CC0066"/>
                </a:solidFill>
                <a:latin typeface="Sylfaen" panose="010A0502050306030303" pitchFamily="18" charset="0"/>
              </a:rPr>
              <a:t>Synaptic transmission</a:t>
            </a:r>
            <a:r>
              <a:rPr lang="en-IN" altLang="en-US" sz="2800" b="1" dirty="0">
                <a:solidFill>
                  <a:srgbClr val="CC0066"/>
                </a:solidFill>
                <a:latin typeface="Sylfaen" panose="010A0502050306030303" pitchFamily="18" charset="0"/>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b="2191"/>
          <a:stretch>
            <a:fillRect/>
          </a:stretch>
        </p:blipFill>
        <p:spPr bwMode="auto">
          <a:xfrm>
            <a:off x="1766888" y="723900"/>
            <a:ext cx="6122987"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5561013"/>
            <a:ext cx="37084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13" y="5924550"/>
            <a:ext cx="3708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813" y="6415088"/>
            <a:ext cx="373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2013" y="1538288"/>
            <a:ext cx="27368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1528763"/>
            <a:ext cx="27368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AutoShape 8"/>
          <p:cNvSpPr>
            <a:spLocks noChangeArrowheads="1"/>
          </p:cNvSpPr>
          <p:nvPr/>
        </p:nvSpPr>
        <p:spPr bwMode="auto">
          <a:xfrm rot="1422323" flipH="1">
            <a:off x="1812925" y="2452688"/>
            <a:ext cx="1462088" cy="533400"/>
          </a:xfrm>
          <a:prstGeom prst="leftArrow">
            <a:avLst>
              <a:gd name="adj1" fmla="val 50000"/>
              <a:gd name="adj2" fmla="val 68527"/>
            </a:avLst>
          </a:prstGeom>
          <a:solidFill>
            <a:srgbClr val="33CCFF">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2000" b="1">
                <a:latin typeface="Tahoma" panose="020B0604030504040204" pitchFamily="34" charset="0"/>
              </a:rPr>
              <a:t>Ca</a:t>
            </a:r>
            <a:r>
              <a:rPr lang="en-US" altLang="en-US" sz="2000" b="1" baseline="30000">
                <a:latin typeface="Tahoma" panose="020B0604030504040204" pitchFamily="34" charset="0"/>
              </a:rPr>
              <a:t>2+</a:t>
            </a:r>
          </a:p>
        </p:txBody>
      </p:sp>
      <p:sp>
        <p:nvSpPr>
          <p:cNvPr id="31753" name="Rectangle 9"/>
          <p:cNvSpPr>
            <a:spLocks noGrp="1" noChangeArrowheads="1"/>
          </p:cNvSpPr>
          <p:nvPr>
            <p:ph type="title"/>
          </p:nvPr>
        </p:nvSpPr>
        <p:spPr>
          <a:xfrm rot="7222444" flipH="1">
            <a:off x="3774282" y="821531"/>
            <a:ext cx="1828800" cy="674687"/>
          </a:xfrm>
          <a:prstGeom prst="leftArrow">
            <a:avLst>
              <a:gd name="adj1" fmla="val 50000"/>
              <a:gd name="adj2" fmla="val 67765"/>
            </a:avLst>
          </a:prstGeom>
          <a:solidFill>
            <a:srgbClr val="FF3300">
              <a:alpha val="50195"/>
            </a:srgbClr>
          </a:solidFill>
          <a:ln cap="flat">
            <a:solidFill>
              <a:schemeClr val="tx1"/>
            </a:solidFill>
            <a:miter lim="800000"/>
            <a:headEnd/>
            <a:tailEnd/>
          </a:ln>
        </p:spPr>
        <p:txBody>
          <a:bodyPr/>
          <a:lstStyle/>
          <a:p>
            <a:pPr eaLnBrk="1" hangingPunct="1"/>
            <a:endParaRPr lang="en-US" altLang="en-US" sz="2000" b="1" baseline="30000" smtClean="0">
              <a:solidFill>
                <a:schemeClr val="tx1"/>
              </a:solidFill>
              <a:latin typeface="Tahoma" panose="020B0604030504040204" pitchFamily="34" charset="0"/>
            </a:endParaRPr>
          </a:p>
        </p:txBody>
      </p:sp>
      <p:pic>
        <p:nvPicPr>
          <p:cNvPr id="3175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5638" y="504825"/>
            <a:ext cx="338931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Oval 11"/>
          <p:cNvSpPr>
            <a:spLocks noChangeArrowheads="1"/>
          </p:cNvSpPr>
          <p:nvPr/>
        </p:nvSpPr>
        <p:spPr bwMode="auto">
          <a:xfrm>
            <a:off x="7466013" y="3748088"/>
            <a:ext cx="457200" cy="5334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endParaRPr lang="en-US" altLang="en-US">
              <a:solidFill>
                <a:srgbClr val="FF3300"/>
              </a:solidFill>
              <a:latin typeface="Tahoma" panose="020B0604030504040204" pitchFamily="34" charset="0"/>
            </a:endParaRPr>
          </a:p>
        </p:txBody>
      </p:sp>
      <p:sp>
        <p:nvSpPr>
          <p:cNvPr id="31756" name="Line 12"/>
          <p:cNvSpPr>
            <a:spLocks noChangeShapeType="1"/>
          </p:cNvSpPr>
          <p:nvPr/>
        </p:nvSpPr>
        <p:spPr bwMode="auto">
          <a:xfrm>
            <a:off x="7999413" y="3443288"/>
            <a:ext cx="533400" cy="1066800"/>
          </a:xfrm>
          <a:prstGeom prst="line">
            <a:avLst/>
          </a:prstGeom>
          <a:noFill/>
          <a:ln w="57150">
            <a:solidFill>
              <a:srgbClr val="66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6637" name="TextBox 1"/>
          <p:cNvSpPr txBox="1">
            <a:spLocks noChangeArrowheads="1"/>
          </p:cNvSpPr>
          <p:nvPr/>
        </p:nvSpPr>
        <p:spPr bwMode="auto">
          <a:xfrm>
            <a:off x="107950" y="44450"/>
            <a:ext cx="3834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dirty="0">
                <a:solidFill>
                  <a:srgbClr val="CC0066"/>
                </a:solidFill>
                <a:latin typeface="Sylfaen" panose="010A0502050306030303" pitchFamily="18" charset="0"/>
              </a:rPr>
              <a:t>5. </a:t>
            </a:r>
            <a:r>
              <a:rPr lang="en-IN" altLang="en-US" sz="2800" b="1" u="sng" dirty="0">
                <a:solidFill>
                  <a:srgbClr val="CC0066"/>
                </a:solidFill>
                <a:latin typeface="Sylfaen" panose="010A0502050306030303" pitchFamily="18" charset="0"/>
              </a:rPr>
              <a:t>Synaptic transmission</a:t>
            </a:r>
            <a:r>
              <a:rPr lang="en-IN" altLang="en-US" sz="2800" b="1" dirty="0">
                <a:solidFill>
                  <a:srgbClr val="CC0066"/>
                </a:solidFill>
                <a:latin typeface="Sylfaen" panose="010A0502050306030303"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1754"/>
                                        </p:tgtEl>
                                        <p:attrNameLst>
                                          <p:attrName>style.visibility</p:attrName>
                                        </p:attrNameLst>
                                      </p:cBhvr>
                                      <p:to>
                                        <p:strVal val="visible"/>
                                      </p:to>
                                    </p:set>
                                    <p:animEffect transition="in" filter="wipe(left)">
                                      <p:cBhvr>
                                        <p:cTn id="7" dur="500"/>
                                        <p:tgtEl>
                                          <p:spTgt spid="31754"/>
                                        </p:tgtEl>
                                      </p:cBhvr>
                                    </p:animEffect>
                                  </p:childTnLst>
                                </p:cTn>
                              </p:par>
                            </p:childTnLst>
                          </p:cTn>
                        </p:par>
                        <p:par>
                          <p:cTn id="8" fill="hold" nodeType="afterGroup">
                            <p:stCondLst>
                              <p:cond delay="1500"/>
                            </p:stCondLst>
                            <p:childTnLst>
                              <p:par>
                                <p:cTn id="9" presetID="22" presetClass="entr" presetSubtype="1" fill="hold" grpId="0" nodeType="afterEffect">
                                  <p:stCondLst>
                                    <p:cond delay="1000"/>
                                  </p:stCondLst>
                                  <p:childTnLst>
                                    <p:set>
                                      <p:cBhvr>
                                        <p:cTn id="10" dur="1" fill="hold">
                                          <p:stCondLst>
                                            <p:cond delay="0"/>
                                          </p:stCondLst>
                                        </p:cTn>
                                        <p:tgtEl>
                                          <p:spTgt spid="31753"/>
                                        </p:tgtEl>
                                        <p:attrNameLst>
                                          <p:attrName>style.visibility</p:attrName>
                                        </p:attrNameLst>
                                      </p:cBhvr>
                                      <p:to>
                                        <p:strVal val="visible"/>
                                      </p:to>
                                    </p:set>
                                    <p:animEffect transition="in" filter="wipe(up)">
                                      <p:cBhvr>
                                        <p:cTn id="11" dur="500"/>
                                        <p:tgtEl>
                                          <p:spTgt spid="317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1751"/>
                                        </p:tgtEl>
                                        <p:attrNameLst>
                                          <p:attrName>style.visibility</p:attrName>
                                        </p:attrNameLst>
                                      </p:cBhvr>
                                      <p:to>
                                        <p:strVal val="visible"/>
                                      </p:to>
                                    </p:set>
                                    <p:animEffect transition="in" filter="wipe(left)">
                                      <p:cBhvr>
                                        <p:cTn id="16" dur="500"/>
                                        <p:tgtEl>
                                          <p:spTgt spid="31751"/>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752"/>
                                        </p:tgtEl>
                                        <p:attrNameLst>
                                          <p:attrName>style.visibility</p:attrName>
                                        </p:attrNameLst>
                                      </p:cBhvr>
                                      <p:to>
                                        <p:strVal val="visible"/>
                                      </p:to>
                                    </p:set>
                                    <p:animEffect transition="in" filter="wipe(left)">
                                      <p:cBhvr>
                                        <p:cTn id="20" dur="500"/>
                                        <p:tgtEl>
                                          <p:spTgt spid="317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528" fill="hold" nodeType="clickEffect">
                                  <p:stCondLst>
                                    <p:cond delay="0"/>
                                  </p:stCondLst>
                                  <p:childTnLst>
                                    <p:set>
                                      <p:cBhvr>
                                        <p:cTn id="24" dur="1" fill="hold">
                                          <p:stCondLst>
                                            <p:cond delay="0"/>
                                          </p:stCondLst>
                                        </p:cTn>
                                        <p:tgtEl>
                                          <p:spTgt spid="31750"/>
                                        </p:tgtEl>
                                        <p:attrNameLst>
                                          <p:attrName>style.visibility</p:attrName>
                                        </p:attrNameLst>
                                      </p:cBhvr>
                                      <p:to>
                                        <p:strVal val="visible"/>
                                      </p:to>
                                    </p:set>
                                    <p:anim calcmode="lin" valueType="num">
                                      <p:cBhvr>
                                        <p:cTn id="25" dur="500" fill="hold"/>
                                        <p:tgtEl>
                                          <p:spTgt spid="31750"/>
                                        </p:tgtEl>
                                        <p:attrNameLst>
                                          <p:attrName>ppt_w</p:attrName>
                                        </p:attrNameLst>
                                      </p:cBhvr>
                                      <p:tavLst>
                                        <p:tav tm="0">
                                          <p:val>
                                            <p:fltVal val="0"/>
                                          </p:val>
                                        </p:tav>
                                        <p:tav tm="100000">
                                          <p:val>
                                            <p:strVal val="#ppt_w"/>
                                          </p:val>
                                        </p:tav>
                                      </p:tavLst>
                                    </p:anim>
                                    <p:anim calcmode="lin" valueType="num">
                                      <p:cBhvr>
                                        <p:cTn id="26" dur="500" fill="hold"/>
                                        <p:tgtEl>
                                          <p:spTgt spid="31750"/>
                                        </p:tgtEl>
                                        <p:attrNameLst>
                                          <p:attrName>ppt_h</p:attrName>
                                        </p:attrNameLst>
                                      </p:cBhvr>
                                      <p:tavLst>
                                        <p:tav tm="0">
                                          <p:val>
                                            <p:fltVal val="0"/>
                                          </p:val>
                                        </p:tav>
                                        <p:tav tm="100000">
                                          <p:val>
                                            <p:strVal val="#ppt_h"/>
                                          </p:val>
                                        </p:tav>
                                      </p:tavLst>
                                    </p:anim>
                                    <p:anim calcmode="lin" valueType="num">
                                      <p:cBhvr>
                                        <p:cTn id="27" dur="500" fill="hold"/>
                                        <p:tgtEl>
                                          <p:spTgt spid="31750"/>
                                        </p:tgtEl>
                                        <p:attrNameLst>
                                          <p:attrName>ppt_x</p:attrName>
                                        </p:attrNameLst>
                                      </p:cBhvr>
                                      <p:tavLst>
                                        <p:tav tm="0">
                                          <p:val>
                                            <p:fltVal val="0.5"/>
                                          </p:val>
                                        </p:tav>
                                        <p:tav tm="100000">
                                          <p:val>
                                            <p:strVal val="#ppt_x"/>
                                          </p:val>
                                        </p:tav>
                                      </p:tavLst>
                                    </p:anim>
                                    <p:anim calcmode="lin" valueType="num">
                                      <p:cBhvr>
                                        <p:cTn id="28" dur="500" fill="hold"/>
                                        <p:tgtEl>
                                          <p:spTgt spid="31750"/>
                                        </p:tgtEl>
                                        <p:attrNameLst>
                                          <p:attrName>ppt_y</p:attrName>
                                        </p:attrNameLst>
                                      </p:cBhvr>
                                      <p:tavLst>
                                        <p:tav tm="0">
                                          <p:val>
                                            <p:fltVal val="0.5"/>
                                          </p:val>
                                        </p:tav>
                                        <p:tav tm="100000">
                                          <p:val>
                                            <p:strVal val="#ppt_y"/>
                                          </p:val>
                                        </p:tav>
                                      </p:tavLst>
                                    </p:anim>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31747"/>
                                        </p:tgtEl>
                                        <p:attrNameLst>
                                          <p:attrName>style.visibility</p:attrName>
                                        </p:attrNameLst>
                                      </p:cBhvr>
                                      <p:to>
                                        <p:strVal val="visible"/>
                                      </p:to>
                                    </p:set>
                                    <p:animEffect transition="in" filter="wipe(left)">
                                      <p:cBhvr>
                                        <p:cTn id="32" dur="500"/>
                                        <p:tgtEl>
                                          <p:spTgt spid="317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1748"/>
                                        </p:tgtEl>
                                        <p:attrNameLst>
                                          <p:attrName>style.visibility</p:attrName>
                                        </p:attrNameLst>
                                      </p:cBhvr>
                                      <p:to>
                                        <p:strVal val="visible"/>
                                      </p:to>
                                    </p:set>
                                    <p:animEffect transition="in" filter="wipe(left)">
                                      <p:cBhvr>
                                        <p:cTn id="37" dur="500"/>
                                        <p:tgtEl>
                                          <p:spTgt spid="31748"/>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3175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1749"/>
                                        </p:tgtEl>
                                        <p:attrNameLst>
                                          <p:attrName>style.visibility</p:attrName>
                                        </p:attrNameLst>
                                      </p:cBhvr>
                                      <p:to>
                                        <p:strVal val="visible"/>
                                      </p:to>
                                    </p:set>
                                    <p:animEffect transition="in" filter="wipe(left)">
                                      <p:cBhvr>
                                        <p:cTn id="45" dur="500"/>
                                        <p:tgtEl>
                                          <p:spTgt spid="31749"/>
                                        </p:tgtEl>
                                      </p:cBhvr>
                                    </p:animEffect>
                                  </p:childTnLst>
                                </p:cTn>
                              </p:par>
                            </p:childTnLst>
                          </p:cTn>
                        </p:par>
                        <p:par>
                          <p:cTn id="46" fill="hold" nodeType="afterGroup">
                            <p:stCondLst>
                              <p:cond delay="500"/>
                            </p:stCondLst>
                            <p:childTnLst>
                              <p:par>
                                <p:cTn id="47" presetID="22" presetClass="entr" presetSubtype="1" fill="hold" nodeType="afterEffect">
                                  <p:stCondLst>
                                    <p:cond delay="0"/>
                                  </p:stCondLst>
                                  <p:childTnLst>
                                    <p:set>
                                      <p:cBhvr>
                                        <p:cTn id="48" dur="1" fill="hold">
                                          <p:stCondLst>
                                            <p:cond delay="0"/>
                                          </p:stCondLst>
                                        </p:cTn>
                                        <p:tgtEl>
                                          <p:spTgt spid="31756"/>
                                        </p:tgtEl>
                                        <p:attrNameLst>
                                          <p:attrName>style.visibility</p:attrName>
                                        </p:attrNameLst>
                                      </p:cBhvr>
                                      <p:to>
                                        <p:strVal val="visible"/>
                                      </p:to>
                                    </p:set>
                                    <p:animEffect transition="in" filter="wipe(up)">
                                      <p:cBhvr>
                                        <p:cTn id="49" dur="500"/>
                                        <p:tgtEl>
                                          <p:spTgt spid="3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2" grpId="0" animBg="1" autoUpdateAnimBg="0"/>
      <p:bldP spid="31753" grpId="0" animBg="1" autoUpdateAnimBg="0"/>
      <p:bldP spid="31755"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0923" y="1916832"/>
            <a:ext cx="9036049" cy="4249018"/>
          </a:xfrm>
        </p:spPr>
        <p:txBody>
          <a:bodyPr/>
          <a:lstStyle/>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Action potential reaches presynaptic axon ending</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Presynaptic action potential opens voltage-dependent Ca2+ channels</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Ca2+ causes vesicle migration, fusion with presynaptic membrane</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Neurotransmitter released from vesicles by exocytosis</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Neurotransmitter diffuses across cleft toward post synaptic membrane</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Neurotransmitter binds to its receptor in the post synaptic membrane</a:t>
            </a:r>
          </a:p>
          <a:p>
            <a:pPr marL="809625" lvl="1" indent="-360363">
              <a:spcBef>
                <a:spcPts val="0"/>
              </a:spcBef>
              <a:spcAft>
                <a:spcPts val="1200"/>
              </a:spcAft>
              <a:buFont typeface="+mj-lt"/>
              <a:buAutoNum type="arabicPeriod"/>
              <a:defRPr/>
            </a:pPr>
            <a:r>
              <a:rPr lang="en-AU" altLang="en-US" sz="2200" dirty="0" smtClean="0">
                <a:latin typeface="Sylfaen" panose="010A0502050306030303" pitchFamily="18" charset="0"/>
              </a:rPr>
              <a:t>Post synaptic membrane depolarizes</a:t>
            </a:r>
          </a:p>
          <a:p>
            <a:pPr marL="0" indent="0">
              <a:spcBef>
                <a:spcPts val="0"/>
              </a:spcBef>
              <a:spcAft>
                <a:spcPts val="1200"/>
              </a:spcAft>
              <a:buFontTx/>
              <a:buNone/>
              <a:defRPr/>
            </a:pPr>
            <a:endParaRPr lang="en-AU" altLang="en-US" sz="2200" dirty="0" smtClean="0">
              <a:latin typeface="Sylfaen" panose="010A0502050306030303" pitchFamily="18" charset="0"/>
            </a:endParaRPr>
          </a:p>
        </p:txBody>
      </p:sp>
      <p:sp>
        <p:nvSpPr>
          <p:cNvPr id="2" name="Title 1"/>
          <p:cNvSpPr>
            <a:spLocks noGrp="1"/>
          </p:cNvSpPr>
          <p:nvPr>
            <p:ph type="title"/>
          </p:nvPr>
        </p:nvSpPr>
        <p:spPr>
          <a:xfrm>
            <a:off x="0" y="567670"/>
            <a:ext cx="9143999" cy="1184930"/>
          </a:xfrm>
        </p:spPr>
        <p:txBody>
          <a:bodyPr/>
          <a:lstStyle/>
          <a:p>
            <a:pPr algn="l"/>
            <a:r>
              <a:rPr lang="en-AU" altLang="en-US" sz="2800" b="1" dirty="0" smtClean="0">
                <a:latin typeface="Sylfaen" panose="010A0502050306030303" pitchFamily="18" charset="0"/>
              </a:rPr>
              <a:t>Sequence </a:t>
            </a:r>
            <a:r>
              <a:rPr lang="en-AU" altLang="en-US" sz="2800" b="1" dirty="0">
                <a:latin typeface="Sylfaen" panose="010A0502050306030303" pitchFamily="18" charset="0"/>
              </a:rPr>
              <a:t>of events in chemical transmission across a </a:t>
            </a:r>
            <a:r>
              <a:rPr lang="en-AU" altLang="en-US" sz="2800" b="1" dirty="0" smtClean="0">
                <a:latin typeface="Sylfaen" panose="010A0502050306030303" pitchFamily="18" charset="0"/>
              </a:rPr>
              <a:t>synapse</a:t>
            </a:r>
            <a:endParaRPr lang="en-GB" sz="2800" dirty="0"/>
          </a:p>
        </p:txBody>
      </p:sp>
      <p:sp>
        <p:nvSpPr>
          <p:cNvPr id="5" name="TextBox 1"/>
          <p:cNvSpPr txBox="1">
            <a:spLocks noChangeArrowheads="1"/>
          </p:cNvSpPr>
          <p:nvPr/>
        </p:nvSpPr>
        <p:spPr bwMode="auto">
          <a:xfrm>
            <a:off x="107950" y="44450"/>
            <a:ext cx="3834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dirty="0">
                <a:solidFill>
                  <a:srgbClr val="CC0066"/>
                </a:solidFill>
                <a:latin typeface="Sylfaen" panose="010A0502050306030303" pitchFamily="18" charset="0"/>
              </a:rPr>
              <a:t>5. </a:t>
            </a:r>
            <a:r>
              <a:rPr lang="en-IN" altLang="en-US" sz="2800" b="1" u="sng" dirty="0">
                <a:solidFill>
                  <a:srgbClr val="CC0066"/>
                </a:solidFill>
                <a:latin typeface="Sylfaen" panose="010A0502050306030303" pitchFamily="18" charset="0"/>
              </a:rPr>
              <a:t>Synaptic transmission</a:t>
            </a:r>
            <a:r>
              <a:rPr lang="en-IN" altLang="en-US" sz="2800" b="1" dirty="0">
                <a:solidFill>
                  <a:srgbClr val="CC0066"/>
                </a:solidFill>
                <a:latin typeface="Sylfaen" panose="010A0502050306030303" pitchFamily="18" charset="0"/>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74882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Grp="1" noChangeArrowheads="1"/>
          </p:cNvSpPr>
          <p:nvPr>
            <p:ph type="title"/>
          </p:nvPr>
        </p:nvSpPr>
        <p:spPr>
          <a:xfrm>
            <a:off x="755650" y="115888"/>
            <a:ext cx="7488238" cy="627062"/>
          </a:xfrm>
        </p:spPr>
        <p:txBody>
          <a:bodyPr/>
          <a:lstStyle/>
          <a:p>
            <a:pPr eaLnBrk="1" hangingPunct="1"/>
            <a:r>
              <a:rPr lang="en-US" altLang="en-US" sz="3200" b="1" dirty="0" smtClean="0">
                <a:solidFill>
                  <a:schemeClr val="tx1"/>
                </a:solidFill>
                <a:latin typeface="Sylfaen" panose="010A0502050306030303" pitchFamily="18" charset="0"/>
              </a:rPr>
              <a:t>Excitatory post synaptic potential(EPSP)</a:t>
            </a:r>
          </a:p>
        </p:txBody>
      </p:sp>
      <p:sp>
        <p:nvSpPr>
          <p:cNvPr id="28676" name="TextBox 3"/>
          <p:cNvSpPr txBox="1">
            <a:spLocks noChangeArrowheads="1"/>
          </p:cNvSpPr>
          <p:nvPr/>
        </p:nvSpPr>
        <p:spPr bwMode="auto">
          <a:xfrm>
            <a:off x="179388" y="723900"/>
            <a:ext cx="8785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000" dirty="0">
                <a:solidFill>
                  <a:srgbClr val="7030A0"/>
                </a:solidFill>
                <a:latin typeface="Sylfaen" panose="010A0502050306030303" pitchFamily="18" charset="0"/>
              </a:rPr>
              <a:t>When the neurotransmitter is glutamate, dopamine, serotonin, acetylcholine etc.</a:t>
            </a:r>
          </a:p>
        </p:txBody>
      </p:sp>
      <p:sp>
        <p:nvSpPr>
          <p:cNvPr id="28677" name="TextBox 1"/>
          <p:cNvSpPr txBox="1">
            <a:spLocks noChangeArrowheads="1"/>
          </p:cNvSpPr>
          <p:nvPr/>
        </p:nvSpPr>
        <p:spPr bwMode="auto">
          <a:xfrm>
            <a:off x="179388" y="3213100"/>
            <a:ext cx="1997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b="1">
                <a:solidFill>
                  <a:srgbClr val="CC6600"/>
                </a:solidFill>
                <a:latin typeface="Sylfaen" panose="010A0502050306030303" pitchFamily="18" charset="0"/>
              </a:rPr>
              <a:t>Post synaptic </a:t>
            </a:r>
          </a:p>
          <a:p>
            <a:pPr>
              <a:spcBef>
                <a:spcPct val="0"/>
              </a:spcBef>
              <a:buFontTx/>
              <a:buNone/>
            </a:pPr>
            <a:r>
              <a:rPr lang="en-IN" altLang="en-US" sz="2400" b="1">
                <a:solidFill>
                  <a:srgbClr val="CC6600"/>
                </a:solidFill>
                <a:latin typeface="Sylfaen" panose="010A0502050306030303" pitchFamily="18" charset="0"/>
              </a:rPr>
              <a:t>neuron</a:t>
            </a:r>
          </a:p>
        </p:txBody>
      </p:sp>
      <p:cxnSp>
        <p:nvCxnSpPr>
          <p:cNvPr id="5" name="Straight Arrow Connector 4"/>
          <p:cNvCxnSpPr/>
          <p:nvPr/>
        </p:nvCxnSpPr>
        <p:spPr>
          <a:xfrm>
            <a:off x="3132138" y="4044950"/>
            <a:ext cx="1871662" cy="752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468313" y="260350"/>
            <a:ext cx="8164512" cy="1223963"/>
          </a:xfrm>
        </p:spPr>
        <p:txBody>
          <a:bodyPr/>
          <a:lstStyle/>
          <a:p>
            <a:pPr eaLnBrk="1" hangingPunct="1"/>
            <a:r>
              <a:rPr lang="en-US" altLang="en-US" sz="3200" b="1" smtClean="0">
                <a:solidFill>
                  <a:schemeClr val="tx1"/>
                </a:solidFill>
                <a:latin typeface="Sylfaen" panose="010A0502050306030303" pitchFamily="18" charset="0"/>
              </a:rPr>
              <a:t>Excitatory Post-Synaptic Potential (EPSP)</a:t>
            </a:r>
          </a:p>
        </p:txBody>
      </p:sp>
      <p:sp>
        <p:nvSpPr>
          <p:cNvPr id="19459" name="Rectangle 3"/>
          <p:cNvSpPr>
            <a:spLocks noGrp="1" noChangeArrowheads="1"/>
          </p:cNvSpPr>
          <p:nvPr>
            <p:ph type="subTitle" idx="1"/>
          </p:nvPr>
        </p:nvSpPr>
        <p:spPr>
          <a:xfrm>
            <a:off x="590550" y="1484312"/>
            <a:ext cx="7920038" cy="4680991"/>
          </a:xfrm>
        </p:spPr>
        <p:txBody>
          <a:bodyPr/>
          <a:lstStyle/>
          <a:p>
            <a:pPr marL="342900" indent="-342900" algn="l" eaLnBrk="1" hangingPunct="1">
              <a:spcBef>
                <a:spcPts val="0"/>
              </a:spcBef>
              <a:spcAft>
                <a:spcPts val="1200"/>
              </a:spcAft>
              <a:buFont typeface="Arial" panose="020B0604020202020204" pitchFamily="34" charset="0"/>
              <a:buChar char="•"/>
              <a:defRPr/>
            </a:pPr>
            <a:r>
              <a:rPr lang="en-US" altLang="en-US" sz="2400" dirty="0" smtClean="0">
                <a:latin typeface="Sylfaen" panose="010A0502050306030303" pitchFamily="18" charset="0"/>
              </a:rPr>
              <a:t>Release of neurotransmitter from the pre-synaptic terminal</a:t>
            </a:r>
          </a:p>
          <a:p>
            <a:pPr marL="342900" indent="-342900" algn="l" eaLnBrk="1" hangingPunct="1">
              <a:spcBef>
                <a:spcPts val="0"/>
              </a:spcBef>
              <a:spcAft>
                <a:spcPts val="1200"/>
              </a:spcAft>
              <a:buFont typeface="Arial" panose="020B0604020202020204" pitchFamily="34" charset="0"/>
              <a:buChar char="•"/>
              <a:defRPr/>
            </a:pPr>
            <a:endParaRPr lang="en-US" altLang="en-US" sz="2400" dirty="0" smtClean="0">
              <a:latin typeface="Sylfaen" panose="010A0502050306030303" pitchFamily="18" charset="0"/>
            </a:endParaRPr>
          </a:p>
          <a:p>
            <a:pPr marL="342900" indent="-342900" algn="l" eaLnBrk="1" hangingPunct="1">
              <a:spcBef>
                <a:spcPts val="0"/>
              </a:spcBef>
              <a:spcAft>
                <a:spcPts val="1200"/>
              </a:spcAft>
              <a:buFont typeface="Arial" panose="020B0604020202020204" pitchFamily="34" charset="0"/>
              <a:buChar char="•"/>
              <a:defRPr/>
            </a:pPr>
            <a:r>
              <a:rPr lang="en-US" altLang="en-US" sz="2400" dirty="0" smtClean="0">
                <a:latin typeface="Sylfaen" panose="010A0502050306030303" pitchFamily="18" charset="0"/>
              </a:rPr>
              <a:t>The transmitter binds to receptors on the membrane of the post-synaptic neuron, </a:t>
            </a:r>
            <a:r>
              <a:rPr lang="en-US" altLang="en-US" sz="2400" dirty="0" smtClean="0">
                <a:solidFill>
                  <a:schemeClr val="accent1">
                    <a:lumMod val="50000"/>
                  </a:schemeClr>
                </a:solidFill>
                <a:latin typeface="Sylfaen" panose="010A0502050306030303" pitchFamily="18" charset="0"/>
              </a:rPr>
              <a:t>opening sodium/potassium ion channels</a:t>
            </a:r>
            <a:endParaRPr lang="en-US" altLang="en-US" sz="2400" dirty="0" smtClean="0">
              <a:latin typeface="Sylfaen" panose="010A0502050306030303" pitchFamily="18" charset="0"/>
            </a:endParaRPr>
          </a:p>
          <a:p>
            <a:pPr marL="342900" indent="-342900" algn="l" eaLnBrk="1" hangingPunct="1">
              <a:spcBef>
                <a:spcPts val="0"/>
              </a:spcBef>
              <a:spcAft>
                <a:spcPts val="1200"/>
              </a:spcAft>
              <a:buFont typeface="Arial" panose="020B0604020202020204" pitchFamily="34" charset="0"/>
              <a:buChar char="•"/>
              <a:defRPr/>
            </a:pPr>
            <a:endParaRPr lang="en-US" altLang="en-US" sz="2400" dirty="0" smtClean="0">
              <a:latin typeface="Sylfaen" panose="010A0502050306030303" pitchFamily="18" charset="0"/>
            </a:endParaRPr>
          </a:p>
          <a:p>
            <a:pPr marL="342900" indent="-342900" algn="l" eaLnBrk="1" hangingPunct="1">
              <a:spcBef>
                <a:spcPts val="0"/>
              </a:spcBef>
              <a:spcAft>
                <a:spcPts val="1200"/>
              </a:spcAft>
              <a:buFont typeface="Arial" panose="020B0604020202020204" pitchFamily="34" charset="0"/>
              <a:buChar char="•"/>
              <a:defRPr/>
            </a:pPr>
            <a:r>
              <a:rPr lang="en-US" altLang="en-US" sz="2400" dirty="0">
                <a:latin typeface="Sylfaen" panose="010A0502050306030303" pitchFamily="18" charset="0"/>
              </a:rPr>
              <a:t>Local depolarization of the membrane of </a:t>
            </a:r>
            <a:r>
              <a:rPr lang="en-US" altLang="en-US" sz="2400" dirty="0" smtClean="0">
                <a:latin typeface="Sylfaen" panose="010A0502050306030303" pitchFamily="18" charset="0"/>
              </a:rPr>
              <a:t>the </a:t>
            </a:r>
            <a:r>
              <a:rPr lang="en-US" altLang="en-US" sz="2400" b="1" dirty="0">
                <a:solidFill>
                  <a:srgbClr val="7030A0"/>
                </a:solidFill>
                <a:latin typeface="Sylfaen" panose="010A0502050306030303" pitchFamily="18" charset="0"/>
              </a:rPr>
              <a:t>post-synaptic neuron</a:t>
            </a:r>
            <a:endParaRPr lang="en-US" altLang="en-US" sz="2400" dirty="0" smtClean="0">
              <a:latin typeface="Sylfaen" panose="010A0502050306030303" pitchFamily="18" charset="0"/>
            </a:endParaRPr>
          </a:p>
        </p:txBody>
      </p:sp>
      <p:sp>
        <p:nvSpPr>
          <p:cNvPr id="2" name="Down Arrow 1"/>
          <p:cNvSpPr/>
          <p:nvPr/>
        </p:nvSpPr>
        <p:spPr>
          <a:xfrm>
            <a:off x="4427984" y="2204864"/>
            <a:ext cx="2880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a:off x="4427984" y="4005064"/>
            <a:ext cx="2880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7067550" y="3886200"/>
          <a:ext cx="781050" cy="1428750"/>
        </p:xfrm>
        <a:graphic>
          <a:graphicData uri="http://schemas.openxmlformats.org/presentationml/2006/ole">
            <mc:AlternateContent xmlns:mc="http://schemas.openxmlformats.org/markup-compatibility/2006">
              <mc:Choice xmlns:v="urn:schemas-microsoft-com:vml" Requires="v">
                <p:oleObj spid="_x0000_s30773" name="Photo Editor Photo" r:id="rId3" imgW="781159" imgH="1428949" progId="MSPhotoEd.3">
                  <p:embed/>
                </p:oleObj>
              </mc:Choice>
              <mc:Fallback>
                <p:oleObj name="Photo Editor Photo" r:id="rId3" imgW="781159" imgH="1428949"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3" name="Object 3"/>
          <p:cNvGraphicFramePr>
            <a:graphicFrameLocks noChangeAspect="1"/>
          </p:cNvGraphicFramePr>
          <p:nvPr/>
        </p:nvGraphicFramePr>
        <p:xfrm>
          <a:off x="3867150" y="3886200"/>
          <a:ext cx="781050" cy="1428750"/>
        </p:xfrm>
        <a:graphic>
          <a:graphicData uri="http://schemas.openxmlformats.org/presentationml/2006/ole">
            <mc:AlternateContent xmlns:mc="http://schemas.openxmlformats.org/markup-compatibility/2006">
              <mc:Choice xmlns:v="urn:schemas-microsoft-com:vml" Requires="v">
                <p:oleObj spid="_x0000_s30774" name="Photo Editor Photo" r:id="rId5" imgW="781159" imgH="1428949" progId="MSPhotoEd.3">
                  <p:embed/>
                </p:oleObj>
              </mc:Choice>
              <mc:Fallback>
                <p:oleObj name="Photo Editor Photo" r:id="rId5" imgW="781159" imgH="1428949"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4" name="Object 4"/>
          <p:cNvGraphicFramePr>
            <a:graphicFrameLocks noChangeAspect="1"/>
          </p:cNvGraphicFramePr>
          <p:nvPr/>
        </p:nvGraphicFramePr>
        <p:xfrm>
          <a:off x="6381750" y="3886200"/>
          <a:ext cx="781050" cy="1428750"/>
        </p:xfrm>
        <a:graphic>
          <a:graphicData uri="http://schemas.openxmlformats.org/presentationml/2006/ole">
            <mc:AlternateContent xmlns:mc="http://schemas.openxmlformats.org/markup-compatibility/2006">
              <mc:Choice xmlns:v="urn:schemas-microsoft-com:vml" Requires="v">
                <p:oleObj spid="_x0000_s30775" name="Photo Editor Photo" r:id="rId6" imgW="781159" imgH="1428949" progId="MSPhotoEd.3">
                  <p:embed/>
                </p:oleObj>
              </mc:Choice>
              <mc:Fallback>
                <p:oleObj name="Photo Editor Photo" r:id="rId6" imgW="781159" imgH="1428949"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5"/>
          <p:cNvGraphicFramePr>
            <a:graphicFrameLocks noChangeAspect="1"/>
          </p:cNvGraphicFramePr>
          <p:nvPr/>
        </p:nvGraphicFramePr>
        <p:xfrm>
          <a:off x="4705350" y="3886200"/>
          <a:ext cx="781050" cy="1428750"/>
        </p:xfrm>
        <a:graphic>
          <a:graphicData uri="http://schemas.openxmlformats.org/presentationml/2006/ole">
            <mc:AlternateContent xmlns:mc="http://schemas.openxmlformats.org/markup-compatibility/2006">
              <mc:Choice xmlns:v="urn:schemas-microsoft-com:vml" Requires="v">
                <p:oleObj spid="_x0000_s30776" name="Photo Editor Photo" r:id="rId7" imgW="781159" imgH="1428949" progId="MSPhotoEd.3">
                  <p:embed/>
                </p:oleObj>
              </mc:Choice>
              <mc:Fallback>
                <p:oleObj name="Photo Editor Photo" r:id="rId7" imgW="781159" imgH="1428949"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AutoShape 6"/>
          <p:cNvSpPr>
            <a:spLocks noChangeArrowheads="1"/>
          </p:cNvSpPr>
          <p:nvPr/>
        </p:nvSpPr>
        <p:spPr bwMode="auto">
          <a:xfrm>
            <a:off x="5467350" y="3886200"/>
            <a:ext cx="457200" cy="1371600"/>
          </a:xfrm>
          <a:prstGeom prst="can">
            <a:avLst>
              <a:gd name="adj" fmla="val 75000"/>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aphicFrame>
        <p:nvGraphicFramePr>
          <p:cNvPr id="30727" name="Object 7"/>
          <p:cNvGraphicFramePr>
            <a:graphicFrameLocks noChangeAspect="1"/>
          </p:cNvGraphicFramePr>
          <p:nvPr/>
        </p:nvGraphicFramePr>
        <p:xfrm>
          <a:off x="4629150" y="3886200"/>
          <a:ext cx="781050" cy="1428750"/>
        </p:xfrm>
        <a:graphic>
          <a:graphicData uri="http://schemas.openxmlformats.org/presentationml/2006/ole">
            <mc:AlternateContent xmlns:mc="http://schemas.openxmlformats.org/markup-compatibility/2006">
              <mc:Choice xmlns:v="urn:schemas-microsoft-com:vml" Requires="v">
                <p:oleObj spid="_x0000_s30777" name="Photo Editor Photo" r:id="rId8" imgW="781159" imgH="1428949" progId="MSPhotoEd.3">
                  <p:embed/>
                </p:oleObj>
              </mc:Choice>
              <mc:Fallback>
                <p:oleObj name="Photo Editor Photo" r:id="rId8" imgW="781159" imgH="1428949"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AutoShape 8"/>
          <p:cNvSpPr>
            <a:spLocks noChangeArrowheads="1"/>
          </p:cNvSpPr>
          <p:nvPr/>
        </p:nvSpPr>
        <p:spPr bwMode="auto">
          <a:xfrm>
            <a:off x="5924550" y="3886200"/>
            <a:ext cx="457200" cy="1371600"/>
          </a:xfrm>
          <a:prstGeom prst="can">
            <a:avLst>
              <a:gd name="adj" fmla="val 75000"/>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aphicFrame>
        <p:nvGraphicFramePr>
          <p:cNvPr id="30729" name="Object 9"/>
          <p:cNvGraphicFramePr>
            <a:graphicFrameLocks noChangeAspect="1"/>
          </p:cNvGraphicFramePr>
          <p:nvPr/>
        </p:nvGraphicFramePr>
        <p:xfrm>
          <a:off x="533400" y="2316163"/>
          <a:ext cx="781050" cy="1428750"/>
        </p:xfrm>
        <a:graphic>
          <a:graphicData uri="http://schemas.openxmlformats.org/presentationml/2006/ole">
            <mc:AlternateContent xmlns:mc="http://schemas.openxmlformats.org/markup-compatibility/2006">
              <mc:Choice xmlns:v="urn:schemas-microsoft-com:vml" Requires="v">
                <p:oleObj spid="_x0000_s30778" name="Photo Editor Photo" r:id="rId9" imgW="781159" imgH="1428949" progId="MSPhotoEd.3">
                  <p:embed/>
                </p:oleObj>
              </mc:Choice>
              <mc:Fallback>
                <p:oleObj name="Photo Editor Photo" r:id="rId9" imgW="781159" imgH="1428949" progId="MSPhotoEd.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16163"/>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10"/>
          <p:cNvGraphicFramePr>
            <a:graphicFrameLocks noChangeAspect="1"/>
          </p:cNvGraphicFramePr>
          <p:nvPr/>
        </p:nvGraphicFramePr>
        <p:xfrm>
          <a:off x="2286000" y="2316163"/>
          <a:ext cx="781050" cy="1428750"/>
        </p:xfrm>
        <a:graphic>
          <a:graphicData uri="http://schemas.openxmlformats.org/presentationml/2006/ole">
            <mc:AlternateContent xmlns:mc="http://schemas.openxmlformats.org/markup-compatibility/2006">
              <mc:Choice xmlns:v="urn:schemas-microsoft-com:vml" Requires="v">
                <p:oleObj spid="_x0000_s30779" name="Photo Editor Photo" r:id="rId10" imgW="781159" imgH="1428949" progId="MSPhotoEd.3">
                  <p:embed/>
                </p:oleObj>
              </mc:Choice>
              <mc:Fallback>
                <p:oleObj name="Photo Editor Photo" r:id="rId10" imgW="781159" imgH="1428949" progId="MSPhotoEd.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316163"/>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1" name="AutoShape 11"/>
          <p:cNvSpPr>
            <a:spLocks noChangeArrowheads="1"/>
          </p:cNvSpPr>
          <p:nvPr/>
        </p:nvSpPr>
        <p:spPr bwMode="auto">
          <a:xfrm>
            <a:off x="1371600" y="2239963"/>
            <a:ext cx="457200" cy="1371600"/>
          </a:xfrm>
          <a:prstGeom prst="can">
            <a:avLst>
              <a:gd name="adj" fmla="val 75000"/>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0732" name="AutoShape 12"/>
          <p:cNvSpPr>
            <a:spLocks noChangeArrowheads="1"/>
          </p:cNvSpPr>
          <p:nvPr/>
        </p:nvSpPr>
        <p:spPr bwMode="auto">
          <a:xfrm>
            <a:off x="1828800" y="2239963"/>
            <a:ext cx="457200" cy="1371600"/>
          </a:xfrm>
          <a:prstGeom prst="can">
            <a:avLst>
              <a:gd name="adj" fmla="val 75000"/>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0733" name="Oval 13"/>
          <p:cNvSpPr>
            <a:spLocks noChangeArrowheads="1"/>
          </p:cNvSpPr>
          <p:nvPr/>
        </p:nvSpPr>
        <p:spPr bwMode="auto">
          <a:xfrm>
            <a:off x="914400" y="1249363"/>
            <a:ext cx="457200" cy="685800"/>
          </a:xfrm>
          <a:prstGeom prst="ellipse">
            <a:avLst/>
          </a:prstGeom>
          <a:solidFill>
            <a:srgbClr val="D60093"/>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0734" name="Text Box 14"/>
          <p:cNvSpPr txBox="1">
            <a:spLocks noChangeArrowheads="1"/>
          </p:cNvSpPr>
          <p:nvPr/>
        </p:nvSpPr>
        <p:spPr bwMode="auto">
          <a:xfrm>
            <a:off x="1339850" y="1370013"/>
            <a:ext cx="2511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sz="2400">
                <a:solidFill>
                  <a:srgbClr val="D60093"/>
                </a:solidFill>
                <a:latin typeface="Sylfaen" panose="010A0502050306030303" pitchFamily="18" charset="0"/>
              </a:rPr>
              <a:t>Neurotransmitter </a:t>
            </a:r>
          </a:p>
        </p:txBody>
      </p:sp>
      <p:sp>
        <p:nvSpPr>
          <p:cNvPr id="20495" name="Text Box 15"/>
          <p:cNvSpPr txBox="1">
            <a:spLocks noChangeArrowheads="1"/>
          </p:cNvSpPr>
          <p:nvPr/>
        </p:nvSpPr>
        <p:spPr bwMode="auto">
          <a:xfrm>
            <a:off x="61913" y="3609975"/>
            <a:ext cx="362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spcBef>
                <a:spcPct val="50000"/>
              </a:spcBef>
              <a:defRPr/>
            </a:pPr>
            <a:r>
              <a:rPr lang="en-US" altLang="en-US" b="1" dirty="0" smtClean="0">
                <a:solidFill>
                  <a:schemeClr val="accent1">
                    <a:lumMod val="50000"/>
                  </a:schemeClr>
                </a:solidFill>
                <a:latin typeface="Sylfaen" panose="010A0502050306030303" pitchFamily="18" charset="0"/>
              </a:rPr>
              <a:t>Chemically-gated Channel</a:t>
            </a:r>
          </a:p>
        </p:txBody>
      </p:sp>
      <p:sp>
        <p:nvSpPr>
          <p:cNvPr id="30736" name="Text Box 17"/>
          <p:cNvSpPr txBox="1">
            <a:spLocks noChangeArrowheads="1"/>
          </p:cNvSpPr>
          <p:nvPr/>
        </p:nvSpPr>
        <p:spPr bwMode="auto">
          <a:xfrm>
            <a:off x="5487988" y="2970213"/>
            <a:ext cx="638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sz="2400" b="1">
                <a:latin typeface="Sylfaen" panose="010A0502050306030303" pitchFamily="18" charset="0"/>
              </a:rPr>
              <a:t>Na</a:t>
            </a:r>
            <a:r>
              <a:rPr lang="en-US" altLang="en-US" sz="2400" b="1" baseline="30000">
                <a:latin typeface="Sylfaen" panose="010A0502050306030303" pitchFamily="18" charset="0"/>
              </a:rPr>
              <a:t>+</a:t>
            </a:r>
            <a:endParaRPr lang="en-US" altLang="en-US" sz="2400" b="1">
              <a:latin typeface="Sylfaen" panose="010A0502050306030303" pitchFamily="18" charset="0"/>
            </a:endParaRPr>
          </a:p>
        </p:txBody>
      </p:sp>
      <p:sp>
        <p:nvSpPr>
          <p:cNvPr id="30737" name="Text Box 18"/>
          <p:cNvSpPr txBox="1">
            <a:spLocks noChangeArrowheads="1"/>
          </p:cNvSpPr>
          <p:nvPr/>
        </p:nvSpPr>
        <p:spPr bwMode="auto">
          <a:xfrm>
            <a:off x="5795963" y="5229225"/>
            <a:ext cx="487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sz="2400" b="1">
                <a:latin typeface="Sylfaen" panose="010A0502050306030303" pitchFamily="18" charset="0"/>
              </a:rPr>
              <a:t>K</a:t>
            </a:r>
            <a:r>
              <a:rPr lang="en-US" altLang="en-US" sz="2400" b="1" baseline="30000">
                <a:latin typeface="Sylfaen" panose="010A0502050306030303" pitchFamily="18" charset="0"/>
              </a:rPr>
              <a:t>+</a:t>
            </a:r>
            <a:endParaRPr lang="en-US" altLang="en-US" sz="2400" b="1">
              <a:latin typeface="Sylfaen" panose="010A0502050306030303" pitchFamily="18" charset="0"/>
            </a:endParaRPr>
          </a:p>
        </p:txBody>
      </p:sp>
      <p:sp>
        <p:nvSpPr>
          <p:cNvPr id="40980" name="Oval 20"/>
          <p:cNvSpPr>
            <a:spLocks noChangeArrowheads="1"/>
          </p:cNvSpPr>
          <p:nvPr/>
        </p:nvSpPr>
        <p:spPr bwMode="auto">
          <a:xfrm>
            <a:off x="5467350" y="3505200"/>
            <a:ext cx="457200" cy="685800"/>
          </a:xfrm>
          <a:prstGeom prst="ellipse">
            <a:avLst/>
          </a:prstGeom>
          <a:solidFill>
            <a:srgbClr val="D60093"/>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40981" name="Oval 21"/>
          <p:cNvSpPr>
            <a:spLocks noChangeArrowheads="1"/>
          </p:cNvSpPr>
          <p:nvPr/>
        </p:nvSpPr>
        <p:spPr bwMode="auto">
          <a:xfrm>
            <a:off x="5924550" y="3505200"/>
            <a:ext cx="457200" cy="685800"/>
          </a:xfrm>
          <a:prstGeom prst="ellipse">
            <a:avLst/>
          </a:prstGeom>
          <a:solidFill>
            <a:srgbClr val="D60093"/>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pSp>
        <p:nvGrpSpPr>
          <p:cNvPr id="3" name="Group 29"/>
          <p:cNvGrpSpPr>
            <a:grpSpLocks/>
          </p:cNvGrpSpPr>
          <p:nvPr/>
        </p:nvGrpSpPr>
        <p:grpSpPr bwMode="auto">
          <a:xfrm>
            <a:off x="5761038" y="3352800"/>
            <a:ext cx="304800" cy="2057400"/>
            <a:chOff x="3072" y="2304"/>
            <a:chExt cx="192" cy="1296"/>
          </a:xfrm>
        </p:grpSpPr>
        <p:sp>
          <p:nvSpPr>
            <p:cNvPr id="30743" name="AutoShape 30"/>
            <p:cNvSpPr>
              <a:spLocks noChangeArrowheads="1"/>
            </p:cNvSpPr>
            <p:nvPr/>
          </p:nvSpPr>
          <p:spPr bwMode="auto">
            <a:xfrm>
              <a:off x="3072" y="2400"/>
              <a:ext cx="96" cy="1200"/>
            </a:xfrm>
            <a:prstGeom prst="downArrow">
              <a:avLst>
                <a:gd name="adj1" fmla="val 50000"/>
                <a:gd name="adj2" fmla="val 312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0744" name="AutoShape 31"/>
            <p:cNvSpPr>
              <a:spLocks noChangeArrowheads="1"/>
            </p:cNvSpPr>
            <p:nvPr/>
          </p:nvSpPr>
          <p:spPr bwMode="auto">
            <a:xfrm>
              <a:off x="3168" y="2304"/>
              <a:ext cx="96" cy="1200"/>
            </a:xfrm>
            <a:prstGeom prst="upArrow">
              <a:avLst>
                <a:gd name="adj1" fmla="val 50000"/>
                <a:gd name="adj2" fmla="val 312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pSp>
      <p:sp>
        <p:nvSpPr>
          <p:cNvPr id="30741" name="Title 1"/>
          <p:cNvSpPr>
            <a:spLocks noGrp="1"/>
          </p:cNvSpPr>
          <p:nvPr>
            <p:ph type="title"/>
          </p:nvPr>
        </p:nvSpPr>
        <p:spPr>
          <a:xfrm>
            <a:off x="685800" y="350838"/>
            <a:ext cx="7772400" cy="650875"/>
          </a:xfrm>
        </p:spPr>
        <p:txBody>
          <a:bodyPr/>
          <a:lstStyle/>
          <a:p>
            <a:r>
              <a:rPr lang="en-US" altLang="en-US" sz="3200" b="1" smtClean="0">
                <a:solidFill>
                  <a:schemeClr val="tx1"/>
                </a:solidFill>
                <a:latin typeface="Sylfaen" panose="010A0502050306030303" pitchFamily="18" charset="0"/>
              </a:rPr>
              <a:t>Chemically Gated Ion Channels</a:t>
            </a:r>
            <a:endParaRPr lang="en-GB" altLang="en-US" sz="3200" b="1" smtClean="0">
              <a:latin typeface="Sylfaen" panose="010A0502050306030303" pitchFamily="18" charset="0"/>
            </a:endParaRPr>
          </a:p>
        </p:txBody>
      </p:sp>
      <p:sp>
        <p:nvSpPr>
          <p:cNvPr id="30742" name="Content Placeholder 3"/>
          <p:cNvSpPr>
            <a:spLocks noGrp="1"/>
          </p:cNvSpPr>
          <p:nvPr>
            <p:ph idx="1"/>
          </p:nvPr>
        </p:nvSpPr>
        <p:spPr>
          <a:xfrm>
            <a:off x="685800" y="5992813"/>
            <a:ext cx="7772400" cy="576262"/>
          </a:xfrm>
        </p:spPr>
        <p:txBody>
          <a:bodyPr/>
          <a:lstStyle/>
          <a:p>
            <a:r>
              <a:rPr lang="en-US" altLang="en-US" sz="2400" dirty="0" smtClean="0">
                <a:latin typeface="Sylfaen" panose="010A0502050306030303" pitchFamily="18" charset="0"/>
              </a:rPr>
              <a:t>Causes depolarization of Post-synaptic neuron</a:t>
            </a:r>
            <a:endParaRPr lang="en-US" altLang="en-US" sz="2400" b="1" dirty="0" smtClean="0">
              <a:latin typeface="Sylfaen" panose="010A05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981"/>
                                        </p:tgtEl>
                                        <p:attrNameLst>
                                          <p:attrName>style.visibility</p:attrName>
                                        </p:attrNameLst>
                                      </p:cBhvr>
                                      <p:to>
                                        <p:strVal val="visible"/>
                                      </p:to>
                                    </p:set>
                                    <p:anim calcmode="lin" valueType="num">
                                      <p:cBhvr additive="base">
                                        <p:cTn id="7" dur="500" fill="hold"/>
                                        <p:tgtEl>
                                          <p:spTgt spid="40981"/>
                                        </p:tgtEl>
                                        <p:attrNameLst>
                                          <p:attrName>ppt_x</p:attrName>
                                        </p:attrNameLst>
                                      </p:cBhvr>
                                      <p:tavLst>
                                        <p:tav tm="0">
                                          <p:val>
                                            <p:strVal val="#ppt_x"/>
                                          </p:val>
                                        </p:tav>
                                        <p:tav tm="100000">
                                          <p:val>
                                            <p:strVal val="#ppt_x"/>
                                          </p:val>
                                        </p:tav>
                                      </p:tavLst>
                                    </p:anim>
                                    <p:anim calcmode="lin" valueType="num">
                                      <p:cBhvr additive="base">
                                        <p:cTn id="8" dur="500" fill="hold"/>
                                        <p:tgtEl>
                                          <p:spTgt spid="40981"/>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40980"/>
                                        </p:tgtEl>
                                        <p:attrNameLst>
                                          <p:attrName>style.visibility</p:attrName>
                                        </p:attrNameLst>
                                      </p:cBhvr>
                                      <p:to>
                                        <p:strVal val="visible"/>
                                      </p:to>
                                    </p:set>
                                    <p:anim calcmode="lin" valueType="num">
                                      <p:cBhvr additive="base">
                                        <p:cTn id="12" dur="500" fill="hold"/>
                                        <p:tgtEl>
                                          <p:spTgt spid="40980"/>
                                        </p:tgtEl>
                                        <p:attrNameLst>
                                          <p:attrName>ppt_x</p:attrName>
                                        </p:attrNameLst>
                                      </p:cBhvr>
                                      <p:tavLst>
                                        <p:tav tm="0">
                                          <p:val>
                                            <p:strVal val="#ppt_x"/>
                                          </p:val>
                                        </p:tav>
                                        <p:tav tm="100000">
                                          <p:val>
                                            <p:strVal val="#ppt_x"/>
                                          </p:val>
                                        </p:tav>
                                      </p:tavLst>
                                    </p:anim>
                                    <p:anim calcmode="lin" valueType="num">
                                      <p:cBhvr additive="base">
                                        <p:cTn id="13" dur="500" fill="hold"/>
                                        <p:tgtEl>
                                          <p:spTgt spid="40980"/>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0" grpId="0" animBg="1"/>
      <p:bldP spid="409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08050"/>
            <a:ext cx="7775575" cy="583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Grp="1" noChangeArrowheads="1"/>
          </p:cNvSpPr>
          <p:nvPr>
            <p:ph type="title"/>
          </p:nvPr>
        </p:nvSpPr>
        <p:spPr>
          <a:xfrm>
            <a:off x="611188" y="-100013"/>
            <a:ext cx="7772400" cy="914401"/>
          </a:xfrm>
        </p:spPr>
        <p:txBody>
          <a:bodyPr/>
          <a:lstStyle/>
          <a:p>
            <a:pPr eaLnBrk="1" hangingPunct="1"/>
            <a:r>
              <a:rPr lang="en-US" altLang="en-US" sz="3200" b="1" smtClean="0">
                <a:latin typeface="Sylfaen" panose="010A0502050306030303" pitchFamily="18" charset="0"/>
              </a:rPr>
              <a:t>Inhibitory post synaptic potential (IPSP)</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3500438"/>
            <a:ext cx="494188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1"/>
          <p:cNvSpPr txBox="1">
            <a:spLocks noChangeArrowheads="1"/>
          </p:cNvSpPr>
          <p:nvPr/>
        </p:nvSpPr>
        <p:spPr bwMode="auto">
          <a:xfrm>
            <a:off x="681038" y="677863"/>
            <a:ext cx="7632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400">
                <a:solidFill>
                  <a:srgbClr val="0000FF"/>
                </a:solidFill>
                <a:latin typeface="Sylfaen" panose="010A0502050306030303" pitchFamily="18" charset="0"/>
              </a:rPr>
              <a:t>When neurotransmitter is </a:t>
            </a:r>
            <a:r>
              <a:rPr lang="en-IN" altLang="en-US" sz="2400" u="sng">
                <a:solidFill>
                  <a:srgbClr val="0000FF"/>
                </a:solidFill>
                <a:latin typeface="Sylfaen" panose="010A0502050306030303" pitchFamily="18" charset="0"/>
              </a:rPr>
              <a:t>GABA</a:t>
            </a:r>
            <a:r>
              <a:rPr lang="en-IN" altLang="en-US" sz="2400">
                <a:solidFill>
                  <a:srgbClr val="0000FF"/>
                </a:solidFill>
                <a:latin typeface="Sylfaen" panose="010A0502050306030303" pitchFamily="18" charset="0"/>
              </a:rPr>
              <a:t> or </a:t>
            </a:r>
            <a:r>
              <a:rPr lang="en-IN" altLang="en-US" sz="2400" u="sng">
                <a:solidFill>
                  <a:srgbClr val="0000FF"/>
                </a:solidFill>
                <a:latin typeface="Sylfaen" panose="010A0502050306030303" pitchFamily="18" charset="0"/>
              </a:rPr>
              <a:t>glycine</a:t>
            </a:r>
          </a:p>
        </p:txBody>
      </p:sp>
      <p:sp>
        <p:nvSpPr>
          <p:cNvPr id="31750" name="TextBox 1"/>
          <p:cNvSpPr txBox="1">
            <a:spLocks noChangeArrowheads="1"/>
          </p:cNvSpPr>
          <p:nvPr/>
        </p:nvSpPr>
        <p:spPr bwMode="auto">
          <a:xfrm>
            <a:off x="0" y="3213100"/>
            <a:ext cx="1997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b="1">
                <a:solidFill>
                  <a:srgbClr val="CC6600"/>
                </a:solidFill>
                <a:latin typeface="Sylfaen" panose="010A0502050306030303" pitchFamily="18" charset="0"/>
              </a:rPr>
              <a:t>Post synaptic </a:t>
            </a:r>
          </a:p>
          <a:p>
            <a:pPr>
              <a:spcBef>
                <a:spcPct val="0"/>
              </a:spcBef>
              <a:buFontTx/>
              <a:buNone/>
            </a:pPr>
            <a:r>
              <a:rPr lang="en-IN" altLang="en-US" sz="2400" b="1">
                <a:solidFill>
                  <a:srgbClr val="CC6600"/>
                </a:solidFill>
                <a:latin typeface="Sylfaen" panose="010A0502050306030303" pitchFamily="18" charset="0"/>
              </a:rPr>
              <a:t>neuron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504825" y="2163763"/>
          <a:ext cx="781050" cy="1428750"/>
        </p:xfrm>
        <a:graphic>
          <a:graphicData uri="http://schemas.openxmlformats.org/presentationml/2006/ole">
            <mc:AlternateContent xmlns:mc="http://schemas.openxmlformats.org/markup-compatibility/2006">
              <mc:Choice xmlns:v="urn:schemas-microsoft-com:vml" Requires="v">
                <p:oleObj spid="_x0000_s32827" name="Photo Editor Photo" r:id="rId3" imgW="781159" imgH="1428949" progId="MSPhotoEd.3">
                  <p:embed/>
                </p:oleObj>
              </mc:Choice>
              <mc:Fallback>
                <p:oleObj name="Photo Editor Photo" r:id="rId3" imgW="781159" imgH="1428949"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 y="2163763"/>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1" name="Object 3"/>
          <p:cNvGraphicFramePr>
            <a:graphicFrameLocks noChangeAspect="1"/>
          </p:cNvGraphicFramePr>
          <p:nvPr/>
        </p:nvGraphicFramePr>
        <p:xfrm>
          <a:off x="2257425" y="2163763"/>
          <a:ext cx="781050" cy="1428750"/>
        </p:xfrm>
        <a:graphic>
          <a:graphicData uri="http://schemas.openxmlformats.org/presentationml/2006/ole">
            <mc:AlternateContent xmlns:mc="http://schemas.openxmlformats.org/markup-compatibility/2006">
              <mc:Choice xmlns:v="urn:schemas-microsoft-com:vml" Requires="v">
                <p:oleObj spid="_x0000_s32828" name="Photo Editor Photo" r:id="rId5" imgW="781159" imgH="1428949" progId="MSPhotoEd.3">
                  <p:embed/>
                </p:oleObj>
              </mc:Choice>
              <mc:Fallback>
                <p:oleObj name="Photo Editor Photo" r:id="rId5" imgW="781159" imgH="1428949"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425" y="2163763"/>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2" name="AutoShape 4"/>
          <p:cNvSpPr>
            <a:spLocks noChangeArrowheads="1"/>
          </p:cNvSpPr>
          <p:nvPr/>
        </p:nvSpPr>
        <p:spPr bwMode="auto">
          <a:xfrm>
            <a:off x="1343025" y="2087563"/>
            <a:ext cx="457200" cy="1371600"/>
          </a:xfrm>
          <a:prstGeom prst="can">
            <a:avLst>
              <a:gd name="adj" fmla="val 75000"/>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2773" name="AutoShape 5"/>
          <p:cNvSpPr>
            <a:spLocks noChangeArrowheads="1"/>
          </p:cNvSpPr>
          <p:nvPr/>
        </p:nvSpPr>
        <p:spPr bwMode="auto">
          <a:xfrm>
            <a:off x="1800225" y="2087563"/>
            <a:ext cx="457200" cy="1371600"/>
          </a:xfrm>
          <a:prstGeom prst="can">
            <a:avLst>
              <a:gd name="adj" fmla="val 75000"/>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2774" name="Oval 7"/>
          <p:cNvSpPr>
            <a:spLocks noChangeArrowheads="1"/>
          </p:cNvSpPr>
          <p:nvPr/>
        </p:nvSpPr>
        <p:spPr bwMode="auto">
          <a:xfrm>
            <a:off x="885825" y="1096963"/>
            <a:ext cx="457200" cy="685800"/>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2775" name="Text Box 8"/>
          <p:cNvSpPr txBox="1">
            <a:spLocks noChangeArrowheads="1"/>
          </p:cNvSpPr>
          <p:nvPr/>
        </p:nvSpPr>
        <p:spPr bwMode="auto">
          <a:xfrm>
            <a:off x="1450975" y="1169988"/>
            <a:ext cx="2900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sz="2800" i="1">
                <a:solidFill>
                  <a:srgbClr val="0070C0"/>
                </a:solidFill>
                <a:latin typeface="Sylfaen" panose="010A0502050306030303" pitchFamily="18" charset="0"/>
              </a:rPr>
              <a:t>Neurotransmitter </a:t>
            </a:r>
          </a:p>
        </p:txBody>
      </p:sp>
      <p:sp>
        <p:nvSpPr>
          <p:cNvPr id="32776" name="Text Box 9"/>
          <p:cNvSpPr txBox="1">
            <a:spLocks noChangeArrowheads="1"/>
          </p:cNvSpPr>
          <p:nvPr/>
        </p:nvSpPr>
        <p:spPr bwMode="auto">
          <a:xfrm>
            <a:off x="158750" y="3532188"/>
            <a:ext cx="33702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sz="2000">
                <a:solidFill>
                  <a:srgbClr val="CC0066"/>
                </a:solidFill>
                <a:latin typeface="Sylfaen" panose="010A0502050306030303" pitchFamily="18" charset="0"/>
              </a:rPr>
              <a:t>Chemically-gated K</a:t>
            </a:r>
            <a:r>
              <a:rPr lang="en-US" altLang="en-US" sz="2000" baseline="30000">
                <a:solidFill>
                  <a:srgbClr val="CC0066"/>
                </a:solidFill>
                <a:latin typeface="Sylfaen" panose="010A0502050306030303" pitchFamily="18" charset="0"/>
              </a:rPr>
              <a:t>+</a:t>
            </a:r>
            <a:r>
              <a:rPr lang="en-US" altLang="en-US" sz="2000">
                <a:solidFill>
                  <a:srgbClr val="CC0066"/>
                </a:solidFill>
                <a:latin typeface="Sylfaen" panose="010A0502050306030303" pitchFamily="18" charset="0"/>
              </a:rPr>
              <a:t> Channel</a:t>
            </a:r>
          </a:p>
        </p:txBody>
      </p:sp>
      <p:sp>
        <p:nvSpPr>
          <p:cNvPr id="52235" name="Text Box 11"/>
          <p:cNvSpPr txBox="1">
            <a:spLocks noChangeArrowheads="1"/>
          </p:cNvSpPr>
          <p:nvPr/>
        </p:nvSpPr>
        <p:spPr bwMode="auto">
          <a:xfrm>
            <a:off x="504825" y="6069013"/>
            <a:ext cx="8027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50000"/>
              </a:spcBef>
            </a:pPr>
            <a:r>
              <a:rPr lang="en-US" altLang="en-US" sz="2800">
                <a:latin typeface="Sylfaen" panose="010A0502050306030303" pitchFamily="18" charset="0"/>
              </a:rPr>
              <a:t>Causes </a:t>
            </a:r>
            <a:r>
              <a:rPr lang="en-US" altLang="en-US" sz="2800" u="sng">
                <a:latin typeface="Sylfaen" panose="010A0502050306030303" pitchFamily="18" charset="0"/>
              </a:rPr>
              <a:t>hyperpolarization</a:t>
            </a:r>
            <a:r>
              <a:rPr lang="en-US" altLang="en-US" sz="2800">
                <a:latin typeface="Sylfaen" panose="010A0502050306030303" pitchFamily="18" charset="0"/>
              </a:rPr>
              <a:t> of Post-synaptic neuron</a:t>
            </a:r>
            <a:endParaRPr lang="en-US" altLang="en-US" sz="2800" b="1">
              <a:latin typeface="Sylfaen" panose="010A0502050306030303" pitchFamily="18" charset="0"/>
            </a:endParaRPr>
          </a:p>
        </p:txBody>
      </p:sp>
      <p:grpSp>
        <p:nvGrpSpPr>
          <p:cNvPr id="2" name="Group 1"/>
          <p:cNvGrpSpPr/>
          <p:nvPr/>
        </p:nvGrpSpPr>
        <p:grpSpPr>
          <a:xfrm>
            <a:off x="3867150" y="3886200"/>
            <a:ext cx="3981450" cy="1428750"/>
            <a:chOff x="3867150" y="3886200"/>
            <a:chExt cx="3981450" cy="1428750"/>
          </a:xfrm>
        </p:grpSpPr>
        <p:graphicFrame>
          <p:nvGraphicFramePr>
            <p:cNvPr id="32778" name="Object 12"/>
            <p:cNvGraphicFramePr>
              <a:graphicFrameLocks noChangeAspect="1"/>
            </p:cNvGraphicFramePr>
            <p:nvPr>
              <p:extLst>
                <p:ext uri="{D42A27DB-BD31-4B8C-83A1-F6EECF244321}">
                  <p14:modId xmlns:p14="http://schemas.microsoft.com/office/powerpoint/2010/main" val="3986589202"/>
                </p:ext>
              </p:extLst>
            </p:nvPr>
          </p:nvGraphicFramePr>
          <p:xfrm>
            <a:off x="7067550" y="3886200"/>
            <a:ext cx="781050" cy="1428750"/>
          </p:xfrm>
          <a:graphic>
            <a:graphicData uri="http://schemas.openxmlformats.org/presentationml/2006/ole">
              <mc:AlternateContent xmlns:mc="http://schemas.openxmlformats.org/markup-compatibility/2006">
                <mc:Choice xmlns:v="urn:schemas-microsoft-com:vml" Requires="v">
                  <p:oleObj spid="_x0000_s32829" name="Photo Editor Photo" r:id="rId6" imgW="781159" imgH="1428949" progId="MSPhotoEd.3">
                    <p:embed/>
                  </p:oleObj>
                </mc:Choice>
                <mc:Fallback>
                  <p:oleObj name="Photo Editor Photo" r:id="rId6" imgW="781159" imgH="1428949" progId="MSPhotoEd.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13"/>
            <p:cNvGraphicFramePr>
              <a:graphicFrameLocks noChangeAspect="1"/>
            </p:cNvGraphicFramePr>
            <p:nvPr>
              <p:extLst>
                <p:ext uri="{D42A27DB-BD31-4B8C-83A1-F6EECF244321}">
                  <p14:modId xmlns:p14="http://schemas.microsoft.com/office/powerpoint/2010/main" val="1027493872"/>
                </p:ext>
              </p:extLst>
            </p:nvPr>
          </p:nvGraphicFramePr>
          <p:xfrm>
            <a:off x="3867150" y="3886200"/>
            <a:ext cx="781050" cy="1428750"/>
          </p:xfrm>
          <a:graphic>
            <a:graphicData uri="http://schemas.openxmlformats.org/presentationml/2006/ole">
              <mc:AlternateContent xmlns:mc="http://schemas.openxmlformats.org/markup-compatibility/2006">
                <mc:Choice xmlns:v="urn:schemas-microsoft-com:vml" Requires="v">
                  <p:oleObj spid="_x0000_s32830" name="Photo Editor Photo" r:id="rId7" imgW="781159" imgH="1428949" progId="MSPhotoEd.3">
                    <p:embed/>
                  </p:oleObj>
                </mc:Choice>
                <mc:Fallback>
                  <p:oleObj name="Photo Editor Photo" r:id="rId7" imgW="781159" imgH="1428949" progId="MSPhotoEd.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0" name="Object 14"/>
            <p:cNvGraphicFramePr>
              <a:graphicFrameLocks noChangeAspect="1"/>
            </p:cNvGraphicFramePr>
            <p:nvPr>
              <p:extLst>
                <p:ext uri="{D42A27DB-BD31-4B8C-83A1-F6EECF244321}">
                  <p14:modId xmlns:p14="http://schemas.microsoft.com/office/powerpoint/2010/main" val="2287777211"/>
                </p:ext>
              </p:extLst>
            </p:nvPr>
          </p:nvGraphicFramePr>
          <p:xfrm>
            <a:off x="6381750" y="3886200"/>
            <a:ext cx="781050" cy="1428750"/>
          </p:xfrm>
          <a:graphic>
            <a:graphicData uri="http://schemas.openxmlformats.org/presentationml/2006/ole">
              <mc:AlternateContent xmlns:mc="http://schemas.openxmlformats.org/markup-compatibility/2006">
                <mc:Choice xmlns:v="urn:schemas-microsoft-com:vml" Requires="v">
                  <p:oleObj spid="_x0000_s32831" name="Photo Editor Photo" r:id="rId8" imgW="781159" imgH="1428949" progId="MSPhotoEd.3">
                    <p:embed/>
                  </p:oleObj>
                </mc:Choice>
                <mc:Fallback>
                  <p:oleObj name="Photo Editor Photo" r:id="rId8" imgW="781159" imgH="1428949" progId="MSPhotoEd.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1" name="Object 15"/>
            <p:cNvGraphicFramePr>
              <a:graphicFrameLocks noChangeAspect="1"/>
            </p:cNvGraphicFramePr>
            <p:nvPr>
              <p:extLst>
                <p:ext uri="{D42A27DB-BD31-4B8C-83A1-F6EECF244321}">
                  <p14:modId xmlns:p14="http://schemas.microsoft.com/office/powerpoint/2010/main" val="588110020"/>
                </p:ext>
              </p:extLst>
            </p:nvPr>
          </p:nvGraphicFramePr>
          <p:xfrm>
            <a:off x="4705350" y="3886200"/>
            <a:ext cx="781050" cy="1428750"/>
          </p:xfrm>
          <a:graphic>
            <a:graphicData uri="http://schemas.openxmlformats.org/presentationml/2006/ole">
              <mc:AlternateContent xmlns:mc="http://schemas.openxmlformats.org/markup-compatibility/2006">
                <mc:Choice xmlns:v="urn:schemas-microsoft-com:vml" Requires="v">
                  <p:oleObj spid="_x0000_s32832" name="Photo Editor Photo" r:id="rId9" imgW="781159" imgH="1428949" progId="MSPhotoEd.3">
                    <p:embed/>
                  </p:oleObj>
                </mc:Choice>
                <mc:Fallback>
                  <p:oleObj name="Photo Editor Photo" r:id="rId9" imgW="781159" imgH="1428949" progId="MSPhotoEd.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2" name="AutoShape 16"/>
            <p:cNvSpPr>
              <a:spLocks noChangeArrowheads="1"/>
            </p:cNvSpPr>
            <p:nvPr/>
          </p:nvSpPr>
          <p:spPr bwMode="auto">
            <a:xfrm>
              <a:off x="5467350" y="3886200"/>
              <a:ext cx="457200" cy="1371600"/>
            </a:xfrm>
            <a:prstGeom prst="can">
              <a:avLst>
                <a:gd name="adj" fmla="val 75000"/>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aphicFrame>
          <p:nvGraphicFramePr>
            <p:cNvPr id="32783" name="Object 17"/>
            <p:cNvGraphicFramePr>
              <a:graphicFrameLocks noChangeAspect="1"/>
            </p:cNvGraphicFramePr>
            <p:nvPr>
              <p:extLst>
                <p:ext uri="{D42A27DB-BD31-4B8C-83A1-F6EECF244321}">
                  <p14:modId xmlns:p14="http://schemas.microsoft.com/office/powerpoint/2010/main" val="1019077062"/>
                </p:ext>
              </p:extLst>
            </p:nvPr>
          </p:nvGraphicFramePr>
          <p:xfrm>
            <a:off x="4629150" y="3886200"/>
            <a:ext cx="781050" cy="1428750"/>
          </p:xfrm>
          <a:graphic>
            <a:graphicData uri="http://schemas.openxmlformats.org/presentationml/2006/ole">
              <mc:AlternateContent xmlns:mc="http://schemas.openxmlformats.org/markup-compatibility/2006">
                <mc:Choice xmlns:v="urn:schemas-microsoft-com:vml" Requires="v">
                  <p:oleObj spid="_x0000_s32833" name="Photo Editor Photo" r:id="rId10" imgW="781159" imgH="1428949" progId="MSPhotoEd.3">
                    <p:embed/>
                  </p:oleObj>
                </mc:Choice>
                <mc:Fallback>
                  <p:oleObj name="Photo Editor Photo" r:id="rId10" imgW="781159" imgH="1428949" progId="MSPhotoEd.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3886200"/>
                          <a:ext cx="7810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4" name="AutoShape 18"/>
            <p:cNvSpPr>
              <a:spLocks noChangeArrowheads="1"/>
            </p:cNvSpPr>
            <p:nvPr/>
          </p:nvSpPr>
          <p:spPr bwMode="auto">
            <a:xfrm>
              <a:off x="5924550" y="3886200"/>
              <a:ext cx="457200" cy="1371600"/>
            </a:xfrm>
            <a:prstGeom prst="can">
              <a:avLst>
                <a:gd name="adj" fmla="val 75000"/>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grpSp>
      <p:sp>
        <p:nvSpPr>
          <p:cNvPr id="32785" name="Text Box 19"/>
          <p:cNvSpPr txBox="1">
            <a:spLocks noChangeArrowheads="1"/>
          </p:cNvSpPr>
          <p:nvPr/>
        </p:nvSpPr>
        <p:spPr bwMode="auto">
          <a:xfrm>
            <a:off x="5465186" y="5395913"/>
            <a:ext cx="5889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b="1" dirty="0">
                <a:latin typeface="Sylfaen" panose="010A0502050306030303" pitchFamily="18" charset="0"/>
              </a:rPr>
              <a:t>K</a:t>
            </a:r>
            <a:r>
              <a:rPr lang="en-US" altLang="en-US" b="1" baseline="30000" dirty="0">
                <a:latin typeface="Sylfaen" panose="010A0502050306030303" pitchFamily="18" charset="0"/>
              </a:rPr>
              <a:t>+</a:t>
            </a:r>
            <a:endParaRPr lang="en-US" altLang="en-US" b="1" dirty="0">
              <a:latin typeface="Sylfaen" panose="010A0502050306030303" pitchFamily="18" charset="0"/>
            </a:endParaRPr>
          </a:p>
        </p:txBody>
      </p:sp>
      <p:sp>
        <p:nvSpPr>
          <p:cNvPr id="52244" name="Oval 20"/>
          <p:cNvSpPr>
            <a:spLocks noChangeArrowheads="1"/>
          </p:cNvSpPr>
          <p:nvPr/>
        </p:nvSpPr>
        <p:spPr bwMode="auto">
          <a:xfrm>
            <a:off x="5420330" y="3489434"/>
            <a:ext cx="457200" cy="685800"/>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52250" name="AutoShape 26"/>
          <p:cNvSpPr>
            <a:spLocks noChangeArrowheads="1"/>
          </p:cNvSpPr>
          <p:nvPr/>
        </p:nvSpPr>
        <p:spPr bwMode="auto">
          <a:xfrm>
            <a:off x="5759668" y="3352800"/>
            <a:ext cx="152400" cy="2133600"/>
          </a:xfrm>
          <a:prstGeom prst="upArrow">
            <a:avLst>
              <a:gd name="adj1" fmla="val 50000"/>
              <a:gd name="adj2" fmla="val 3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2789" name="Text Box 28"/>
          <p:cNvSpPr txBox="1">
            <a:spLocks noChangeArrowheads="1"/>
          </p:cNvSpPr>
          <p:nvPr/>
        </p:nvSpPr>
        <p:spPr bwMode="auto">
          <a:xfrm>
            <a:off x="5861486" y="2790934"/>
            <a:ext cx="685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50000"/>
              </a:spcBef>
              <a:buFontTx/>
              <a:buNone/>
            </a:pPr>
            <a:r>
              <a:rPr lang="en-US" altLang="en-US" b="1" dirty="0">
                <a:latin typeface="Sylfaen" panose="010A0502050306030303" pitchFamily="18" charset="0"/>
              </a:rPr>
              <a:t>Cl</a:t>
            </a:r>
            <a:r>
              <a:rPr lang="en-US" altLang="en-US" b="1" baseline="30000" dirty="0">
                <a:latin typeface="Sylfaen" panose="010A0502050306030303" pitchFamily="18" charset="0"/>
              </a:rPr>
              <a:t>-</a:t>
            </a:r>
            <a:endParaRPr lang="en-US" altLang="en-US" b="1" dirty="0">
              <a:latin typeface="Sylfaen" panose="010A0502050306030303" pitchFamily="18" charset="0"/>
            </a:endParaRPr>
          </a:p>
        </p:txBody>
      </p:sp>
      <p:sp>
        <p:nvSpPr>
          <p:cNvPr id="32790" name="Rectangle 30"/>
          <p:cNvSpPr>
            <a:spLocks noGrp="1" noChangeArrowheads="1"/>
          </p:cNvSpPr>
          <p:nvPr>
            <p:ph type="title" idx="4294967295"/>
          </p:nvPr>
        </p:nvSpPr>
        <p:spPr>
          <a:xfrm>
            <a:off x="687388" y="150813"/>
            <a:ext cx="7772400" cy="869950"/>
          </a:xfrm>
        </p:spPr>
        <p:txBody>
          <a:bodyPr/>
          <a:lstStyle/>
          <a:p>
            <a:pPr eaLnBrk="1" hangingPunct="1"/>
            <a:r>
              <a:rPr lang="en-US" altLang="en-US" sz="3200" b="1" smtClean="0">
                <a:solidFill>
                  <a:schemeClr val="tx1"/>
                </a:solidFill>
                <a:latin typeface="Sylfaen" panose="010A0502050306030303" pitchFamily="18" charset="0"/>
              </a:rPr>
              <a:t>Chemically Gated Ion Channels</a:t>
            </a:r>
            <a:endParaRPr lang="en-US" altLang="en-US" sz="3200" smtClean="0">
              <a:solidFill>
                <a:schemeClr val="tx1"/>
              </a:solidFill>
              <a:latin typeface="Sylfaen" panose="010A0502050306030303" pitchFamily="18" charset="0"/>
            </a:endParaRPr>
          </a:p>
        </p:txBody>
      </p:sp>
      <p:sp>
        <p:nvSpPr>
          <p:cNvPr id="30" name="Oval 20"/>
          <p:cNvSpPr>
            <a:spLocks noChangeArrowheads="1"/>
          </p:cNvSpPr>
          <p:nvPr/>
        </p:nvSpPr>
        <p:spPr bwMode="auto">
          <a:xfrm>
            <a:off x="5955918" y="3490586"/>
            <a:ext cx="457200" cy="685800"/>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52251" name="AutoShape 27"/>
          <p:cNvSpPr>
            <a:spLocks noChangeArrowheads="1"/>
          </p:cNvSpPr>
          <p:nvPr/>
        </p:nvSpPr>
        <p:spPr bwMode="auto">
          <a:xfrm flipV="1">
            <a:off x="5943600" y="3352800"/>
            <a:ext cx="152400" cy="2133600"/>
          </a:xfrm>
          <a:prstGeom prst="upArrow">
            <a:avLst>
              <a:gd name="adj1" fmla="val 50000"/>
              <a:gd name="adj2" fmla="val 3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2244"/>
                                        </p:tgtEl>
                                        <p:attrNameLst>
                                          <p:attrName>style.visibility</p:attrName>
                                        </p:attrNameLst>
                                      </p:cBhvr>
                                      <p:to>
                                        <p:strVal val="visible"/>
                                      </p:to>
                                    </p:set>
                                    <p:anim calcmode="lin" valueType="num">
                                      <p:cBhvr additive="base">
                                        <p:cTn id="12" dur="500" fill="hold"/>
                                        <p:tgtEl>
                                          <p:spTgt spid="52244"/>
                                        </p:tgtEl>
                                        <p:attrNameLst>
                                          <p:attrName>ppt_x</p:attrName>
                                        </p:attrNameLst>
                                      </p:cBhvr>
                                      <p:tavLst>
                                        <p:tav tm="0">
                                          <p:val>
                                            <p:strVal val="#ppt_x"/>
                                          </p:val>
                                        </p:tav>
                                        <p:tav tm="100000">
                                          <p:val>
                                            <p:strVal val="#ppt_x"/>
                                          </p:val>
                                        </p:tav>
                                      </p:tavLst>
                                    </p:anim>
                                    <p:anim calcmode="lin" valueType="num">
                                      <p:cBhvr additive="base">
                                        <p:cTn id="13" dur="500" fill="hold"/>
                                        <p:tgtEl>
                                          <p:spTgt spid="52244"/>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000">
                                          <p:val>
                                            <p:strVal val="#ppt_x"/>
                                          </p:val>
                                        </p:tav>
                                      </p:tavLst>
                                    </p:anim>
                                    <p:anim calcmode="lin" valueType="num">
                                      <p:cBhvr additive="base">
                                        <p:cTn id="17"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785"/>
                                        </p:tgtEl>
                                        <p:attrNameLst>
                                          <p:attrName>style.visibility</p:attrName>
                                        </p:attrNameLst>
                                      </p:cBhvr>
                                      <p:to>
                                        <p:strVal val="visible"/>
                                      </p:to>
                                    </p:set>
                                    <p:animEffect transition="in" filter="fade">
                                      <p:cBhvr>
                                        <p:cTn id="22" dur="500"/>
                                        <p:tgtEl>
                                          <p:spTgt spid="32785"/>
                                        </p:tgtEl>
                                      </p:cBhvr>
                                    </p:animEffect>
                                  </p:childTnLst>
                                </p:cTn>
                              </p:par>
                              <p:par>
                                <p:cTn id="23" presetID="1" presetClass="entr" presetSubtype="0" fill="hold" grpId="0" nodeType="withEffect">
                                  <p:stCondLst>
                                    <p:cond delay="0"/>
                                  </p:stCondLst>
                                  <p:childTnLst>
                                    <p:set>
                                      <p:cBhvr>
                                        <p:cTn id="24" dur="1" fill="hold">
                                          <p:stCondLst>
                                            <p:cond delay="499"/>
                                          </p:stCondLst>
                                        </p:cTn>
                                        <p:tgtEl>
                                          <p:spTgt spid="52250"/>
                                        </p:tgtEl>
                                        <p:attrNameLst>
                                          <p:attrName>style.visibility</p:attrName>
                                        </p:attrNameLst>
                                      </p:cBhvr>
                                      <p:to>
                                        <p:strVal val="visible"/>
                                      </p:to>
                                    </p:set>
                                  </p:childTnLst>
                                </p:cTn>
                              </p:par>
                            </p:childTnLst>
                          </p:cTn>
                        </p:par>
                      </p:childTnLst>
                    </p:cTn>
                  </p:par>
                  <p:par>
                    <p:cTn id="25" fill="hold">
                      <p:stCondLst>
                        <p:cond delay="indefinite"/>
                      </p:stCondLst>
                      <p:childTnLst>
                        <p:par>
                          <p:cTn id="26" fill="hold" nodeType="after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789"/>
                                        </p:tgtEl>
                                        <p:attrNameLst>
                                          <p:attrName>style.visibility</p:attrName>
                                        </p:attrNameLst>
                                      </p:cBhvr>
                                      <p:to>
                                        <p:strVal val="visible"/>
                                      </p:to>
                                    </p:set>
                                    <p:animEffect transition="in" filter="fade">
                                      <p:cBhvr>
                                        <p:cTn id="29" dur="500"/>
                                        <p:tgtEl>
                                          <p:spTgt spid="32789"/>
                                        </p:tgtEl>
                                      </p:cBhvr>
                                    </p:animEffect>
                                  </p:childTnLst>
                                </p:cTn>
                              </p:par>
                              <p:par>
                                <p:cTn id="30" presetID="1" presetClass="entr" presetSubtype="0" fill="hold" grpId="0" nodeType="withEffect">
                                  <p:stCondLst>
                                    <p:cond delay="0"/>
                                  </p:stCondLst>
                                  <p:childTnLst>
                                    <p:set>
                                      <p:cBhvr>
                                        <p:cTn id="31" dur="1" fill="hold">
                                          <p:stCondLst>
                                            <p:cond delay="499"/>
                                          </p:stCondLst>
                                        </p:cTn>
                                        <p:tgtEl>
                                          <p:spTgt spid="52251"/>
                                        </p:tgtEl>
                                        <p:attrNameLst>
                                          <p:attrName>style.visibility</p:attrName>
                                        </p:attrNameLst>
                                      </p:cBhvr>
                                      <p:to>
                                        <p:strVal val="visible"/>
                                      </p:to>
                                    </p:set>
                                  </p:childTnLst>
                                </p:cTn>
                              </p:par>
                            </p:childTnLst>
                          </p:cTn>
                        </p:par>
                      </p:childTnLst>
                    </p:cTn>
                  </p:par>
                  <p:par>
                    <p:cTn id="32" fill="hold">
                      <p:stCondLst>
                        <p:cond delay="indefinite"/>
                      </p:stCondLst>
                      <p:childTnLst>
                        <p:par>
                          <p:cTn id="33" fill="hold" nodeType="after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2235"/>
                                        </p:tgtEl>
                                        <p:attrNameLst>
                                          <p:attrName>style.visibility</p:attrName>
                                        </p:attrNameLst>
                                      </p:cBhvr>
                                      <p:to>
                                        <p:strVal val="visible"/>
                                      </p:to>
                                    </p:set>
                                    <p:animEffect transition="in" filter="wipe(left)">
                                      <p:cBhvr>
                                        <p:cTn id="36" dur="500"/>
                                        <p:tgtEl>
                                          <p:spTgt spid="52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5" grpId="0" autoUpdateAnimBg="0"/>
      <p:bldP spid="32785" grpId="0"/>
      <p:bldP spid="52244" grpId="0" animBg="1"/>
      <p:bldP spid="52250" grpId="0" animBg="1"/>
      <p:bldP spid="32789" grpId="0"/>
      <p:bldP spid="30" grpId="0" animBg="1"/>
      <p:bldP spid="522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15888"/>
            <a:ext cx="7772400" cy="784225"/>
          </a:xfrm>
        </p:spPr>
        <p:txBody>
          <a:bodyPr/>
          <a:lstStyle/>
          <a:p>
            <a:pPr eaLnBrk="1" hangingPunct="1"/>
            <a:r>
              <a:rPr lang="en-US" altLang="en-US" sz="3200" b="1" smtClean="0">
                <a:solidFill>
                  <a:schemeClr val="tx1"/>
                </a:solidFill>
                <a:latin typeface="Sylfaen" panose="010A0502050306030303" pitchFamily="18" charset="0"/>
              </a:rPr>
              <a:t>Neurotransmitter receptors</a:t>
            </a:r>
            <a:endParaRPr lang="en-CA" altLang="en-US" sz="3200" b="1" smtClean="0">
              <a:solidFill>
                <a:schemeClr val="tx1"/>
              </a:solidFill>
              <a:latin typeface="Sylfaen" panose="010A0502050306030303" pitchFamily="18" charset="0"/>
            </a:endParaRPr>
          </a:p>
        </p:txBody>
      </p:sp>
      <p:sp>
        <p:nvSpPr>
          <p:cNvPr id="33795" name="Rectangle 3"/>
          <p:cNvSpPr>
            <a:spLocks noGrp="1" noChangeArrowheads="1"/>
          </p:cNvSpPr>
          <p:nvPr>
            <p:ph type="body" idx="1"/>
          </p:nvPr>
        </p:nvSpPr>
        <p:spPr>
          <a:xfrm>
            <a:off x="685800" y="981075"/>
            <a:ext cx="7772400" cy="935038"/>
          </a:xfrm>
        </p:spPr>
        <p:txBody>
          <a:bodyPr/>
          <a:lstStyle/>
          <a:p>
            <a:pPr eaLnBrk="1" hangingPunct="1"/>
            <a:r>
              <a:rPr lang="en-US" altLang="en-US" sz="2400" smtClean="0">
                <a:solidFill>
                  <a:srgbClr val="00B050"/>
                </a:solidFill>
                <a:latin typeface="Sylfaen" panose="010A0502050306030303" pitchFamily="18" charset="0"/>
              </a:rPr>
              <a:t>Ionotropic</a:t>
            </a:r>
            <a:r>
              <a:rPr lang="en-US" altLang="en-US" sz="2400" smtClean="0">
                <a:latin typeface="Sylfaen" panose="010A0502050306030303" pitchFamily="18" charset="0"/>
              </a:rPr>
              <a:t> – ligand gated </a:t>
            </a:r>
            <a:r>
              <a:rPr lang="en-US" altLang="en-US" sz="2400" b="1" u="sng" smtClean="0">
                <a:latin typeface="Sylfaen" panose="010A0502050306030303" pitchFamily="18" charset="0"/>
              </a:rPr>
              <a:t>channels</a:t>
            </a:r>
          </a:p>
          <a:p>
            <a:pPr eaLnBrk="1" hangingPunct="1"/>
            <a:r>
              <a:rPr lang="en-US" altLang="en-US" sz="2400" smtClean="0">
                <a:solidFill>
                  <a:srgbClr val="0000FF"/>
                </a:solidFill>
                <a:latin typeface="Sylfaen" panose="010A0502050306030303" pitchFamily="18" charset="0"/>
              </a:rPr>
              <a:t>Metabotropic</a:t>
            </a:r>
            <a:r>
              <a:rPr lang="en-US" altLang="en-US" sz="2400" smtClean="0">
                <a:latin typeface="Sylfaen" panose="010A0502050306030303" pitchFamily="18" charset="0"/>
              </a:rPr>
              <a:t> – ligand gated </a:t>
            </a:r>
            <a:r>
              <a:rPr lang="en-US" altLang="en-US" sz="2400" b="1" u="sng" smtClean="0">
                <a:latin typeface="Sylfaen" panose="010A0502050306030303" pitchFamily="18" charset="0"/>
              </a:rPr>
              <a:t>G-protein coupled receptor</a:t>
            </a:r>
            <a:endParaRPr lang="en-CA" altLang="en-US" sz="2400" b="1" u="sng" smtClean="0">
              <a:latin typeface="Sylfaen" panose="010A0502050306030303" pitchFamily="18" charset="0"/>
            </a:endParaRPr>
          </a:p>
        </p:txBody>
      </p:sp>
      <p:pic>
        <p:nvPicPr>
          <p:cNvPr id="33796" name="Picture 2" descr="FG06_004"/>
          <p:cNvPicPr>
            <a:picLocks noChangeAspect="1" noChangeArrowheads="1"/>
          </p:cNvPicPr>
          <p:nvPr/>
        </p:nvPicPr>
        <p:blipFill>
          <a:blip r:embed="rId3">
            <a:extLst>
              <a:ext uri="{28A0092B-C50C-407E-A947-70E740481C1C}">
                <a14:useLocalDpi xmlns:a14="http://schemas.microsoft.com/office/drawing/2010/main" val="0"/>
              </a:ext>
            </a:extLst>
          </a:blip>
          <a:srcRect l="21291" r="24261"/>
          <a:stretch>
            <a:fillRect/>
          </a:stretch>
        </p:blipFill>
        <p:spPr bwMode="auto">
          <a:xfrm>
            <a:off x="2484438" y="2027238"/>
            <a:ext cx="3959225"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1"/>
          <p:cNvSpPr txBox="1">
            <a:spLocks noChangeArrowheads="1"/>
          </p:cNvSpPr>
          <p:nvPr/>
        </p:nvSpPr>
        <p:spPr bwMode="auto">
          <a:xfrm>
            <a:off x="6443663" y="4149725"/>
            <a:ext cx="270033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000">
                <a:latin typeface="Sylfaen" panose="010A0502050306030303" pitchFamily="18" charset="0"/>
              </a:rPr>
              <a:t>All G-protein coupled</a:t>
            </a:r>
          </a:p>
          <a:p>
            <a:pPr>
              <a:spcBef>
                <a:spcPct val="0"/>
              </a:spcBef>
              <a:buFontTx/>
              <a:buNone/>
            </a:pPr>
            <a:r>
              <a:rPr lang="en-IN" altLang="en-US" sz="2000">
                <a:latin typeface="Sylfaen" panose="010A0502050306030303" pitchFamily="18" charset="0"/>
              </a:rPr>
              <a:t>receptors have 7 transmembrane </a:t>
            </a:r>
          </a:p>
          <a:p>
            <a:pPr>
              <a:spcBef>
                <a:spcPct val="0"/>
              </a:spcBef>
              <a:buFontTx/>
              <a:buNone/>
            </a:pPr>
            <a:r>
              <a:rPr lang="en-IN" altLang="en-US" sz="2000">
                <a:latin typeface="Sylfaen" panose="010A0502050306030303" pitchFamily="18" charset="0"/>
              </a:rPr>
              <a:t>domains</a:t>
            </a:r>
          </a:p>
        </p:txBody>
      </p:sp>
      <p:sp>
        <p:nvSpPr>
          <p:cNvPr id="2" name="Rounded Rectangle 1"/>
          <p:cNvSpPr/>
          <p:nvPr/>
        </p:nvSpPr>
        <p:spPr>
          <a:xfrm>
            <a:off x="4703763" y="4441825"/>
            <a:ext cx="1582737" cy="35877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400" dirty="0">
                <a:solidFill>
                  <a:schemeClr val="tx1"/>
                </a:solidFill>
              </a:rPr>
              <a:t>Signal to nucleus</a:t>
            </a:r>
          </a:p>
        </p:txBody>
      </p:sp>
      <p:sp>
        <p:nvSpPr>
          <p:cNvPr id="8" name="Rounded Rectangle 7"/>
          <p:cNvSpPr/>
          <p:nvPr/>
        </p:nvSpPr>
        <p:spPr>
          <a:xfrm>
            <a:off x="4703763" y="5184775"/>
            <a:ext cx="1582737" cy="57943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30000"/>
              </a:spcBef>
              <a:defRPr/>
            </a:pPr>
            <a:r>
              <a:rPr lang="en-GB" sz="1400" dirty="0">
                <a:solidFill>
                  <a:schemeClr val="tx1"/>
                </a:solidFill>
              </a:rPr>
              <a:t>Change in gene expression</a:t>
            </a:r>
          </a:p>
        </p:txBody>
      </p:sp>
      <p:cxnSp>
        <p:nvCxnSpPr>
          <p:cNvPr id="4" name="Straight Arrow Connector 3"/>
          <p:cNvCxnSpPr/>
          <p:nvPr/>
        </p:nvCxnSpPr>
        <p:spPr>
          <a:xfrm>
            <a:off x="5508625" y="4046538"/>
            <a:ext cx="0" cy="292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508625" y="4868863"/>
            <a:ext cx="0" cy="292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40350" y="2708275"/>
            <a:ext cx="3600450" cy="410527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843" name="AutoShape 6" descr="Image result for naja naja"/>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5844" name="AutoShape 8" descr="Image result for naja naja"/>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5845" name="AutoShape 10" descr="Image result for naja naja"/>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endParaRPr lang="en-IN" altLang="en-US" sz="2400">
              <a:latin typeface="Sylfaen" panose="010A0502050306030303" pitchFamily="18" charset="0"/>
            </a:endParaRPr>
          </a:p>
        </p:txBody>
      </p:sp>
      <p:sp>
        <p:nvSpPr>
          <p:cNvPr id="35846" name="Rectangle 7"/>
          <p:cNvSpPr>
            <a:spLocks noChangeArrowheads="1"/>
          </p:cNvSpPr>
          <p:nvPr/>
        </p:nvSpPr>
        <p:spPr bwMode="auto">
          <a:xfrm>
            <a:off x="1809750" y="9525"/>
            <a:ext cx="5946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a:solidFill>
                  <a:srgbClr val="CC0066"/>
                </a:solidFill>
                <a:latin typeface="Sylfaen" panose="010A0502050306030303" pitchFamily="18" charset="0"/>
                <a:cs typeface="Arial" panose="020B0604020202020204" pitchFamily="34" charset="0"/>
              </a:rPr>
              <a:t>Transmission at nerve muscle  junction</a:t>
            </a:r>
          </a:p>
        </p:txBody>
      </p:sp>
      <p:sp>
        <p:nvSpPr>
          <p:cNvPr id="35847" name="TextBox 1"/>
          <p:cNvSpPr txBox="1">
            <a:spLocks noChangeArrowheads="1"/>
          </p:cNvSpPr>
          <p:nvPr/>
        </p:nvSpPr>
        <p:spPr bwMode="auto">
          <a:xfrm>
            <a:off x="320675" y="450850"/>
            <a:ext cx="4668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q"/>
            </a:pPr>
            <a:r>
              <a:rPr lang="en-IN" altLang="en-US" sz="2400" b="1">
                <a:latin typeface="Sylfaen" panose="010A0502050306030303" pitchFamily="18" charset="0"/>
              </a:rPr>
              <a:t>Neurotransmitter: Acetylcholine</a:t>
            </a:r>
          </a:p>
        </p:txBody>
      </p:sp>
      <p:sp>
        <p:nvSpPr>
          <p:cNvPr id="24583" name="TextBox 1"/>
          <p:cNvSpPr txBox="1">
            <a:spLocks noChangeArrowheads="1"/>
          </p:cNvSpPr>
          <p:nvPr/>
        </p:nvSpPr>
        <p:spPr bwMode="auto">
          <a:xfrm>
            <a:off x="5340350" y="893436"/>
            <a:ext cx="3600450" cy="1708150"/>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ts val="600"/>
              </a:spcBef>
            </a:pPr>
            <a:r>
              <a:rPr lang="en-IN" altLang="en-US" sz="2000" b="1" u="sng" dirty="0">
                <a:solidFill>
                  <a:srgbClr val="C87700"/>
                </a:solidFill>
                <a:latin typeface="Sylfaen" panose="010A0502050306030303" pitchFamily="18" charset="0"/>
              </a:rPr>
              <a:t>Nicotinic type </a:t>
            </a:r>
            <a:r>
              <a:rPr lang="en-IN" altLang="en-US" sz="2000" u="sng" dirty="0">
                <a:solidFill>
                  <a:srgbClr val="C87700"/>
                </a:solidFill>
                <a:latin typeface="Sylfaen" panose="010A0502050306030303" pitchFamily="18" charset="0"/>
              </a:rPr>
              <a:t>of Acetylcholine receptors</a:t>
            </a:r>
            <a:r>
              <a:rPr lang="en-IN" altLang="en-US" sz="2000" dirty="0">
                <a:solidFill>
                  <a:srgbClr val="C87700"/>
                </a:solidFill>
                <a:latin typeface="Sylfaen" panose="010A0502050306030303" pitchFamily="18" charset="0"/>
              </a:rPr>
              <a:t> </a:t>
            </a:r>
            <a:r>
              <a:rPr lang="en-IN" altLang="en-US" sz="2000" dirty="0">
                <a:latin typeface="Sylfaen" panose="010A0502050306030303" pitchFamily="18" charset="0"/>
              </a:rPr>
              <a:t>are present in the skeletal muscles.</a:t>
            </a:r>
          </a:p>
          <a:p>
            <a:pPr>
              <a:spcBef>
                <a:spcPts val="600"/>
              </a:spcBef>
            </a:pPr>
            <a:r>
              <a:rPr lang="en-IN" altLang="en-US" sz="2000" dirty="0">
                <a:latin typeface="Sylfaen" panose="010A0502050306030303" pitchFamily="18" charset="0"/>
              </a:rPr>
              <a:t>This is a cation channel</a:t>
            </a:r>
          </a:p>
        </p:txBody>
      </p:sp>
      <p:pic>
        <p:nvPicPr>
          <p:cNvPr id="35849" name="Picture 12" descr="Image result for naja na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038" y="2933700"/>
            <a:ext cx="25050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Box 4"/>
          <p:cNvSpPr txBox="1">
            <a:spLocks noChangeArrowheads="1"/>
          </p:cNvSpPr>
          <p:nvPr/>
        </p:nvSpPr>
        <p:spPr bwMode="auto">
          <a:xfrm>
            <a:off x="5519738" y="4648200"/>
            <a:ext cx="3240087"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pPr>
            <a:r>
              <a:rPr lang="en-IN" altLang="en-US" sz="2000">
                <a:latin typeface="Sylfaen" panose="010A0502050306030303" pitchFamily="18" charset="0"/>
              </a:rPr>
              <a:t>Kobra snake venum binds with AchR(N) </a:t>
            </a:r>
          </a:p>
          <a:p>
            <a:pPr>
              <a:spcBef>
                <a:spcPct val="0"/>
              </a:spcBef>
              <a:spcAft>
                <a:spcPts val="600"/>
              </a:spcAft>
            </a:pPr>
            <a:r>
              <a:rPr lang="en-IN" altLang="en-US" sz="2000">
                <a:latin typeface="Sylfaen" panose="010A0502050306030303" pitchFamily="18" charset="0"/>
              </a:rPr>
              <a:t>Blocks neuromuscular transmission </a:t>
            </a:r>
          </a:p>
          <a:p>
            <a:pPr>
              <a:spcBef>
                <a:spcPct val="0"/>
              </a:spcBef>
              <a:spcAft>
                <a:spcPts val="600"/>
              </a:spcAft>
            </a:pPr>
            <a:r>
              <a:rPr lang="en-IN" altLang="en-US" sz="2000">
                <a:latin typeface="Sylfaen" panose="010A0502050306030303" pitchFamily="18" charset="0"/>
              </a:rPr>
              <a:t>Leading to paralysis of muscles </a:t>
            </a:r>
          </a:p>
        </p:txBody>
      </p:sp>
      <p:pic>
        <p:nvPicPr>
          <p:cNvPr id="358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54" y="912813"/>
            <a:ext cx="4968000" cy="4780362"/>
          </a:xfrm>
          <a:prstGeom prst="rect">
            <a:avLst/>
          </a:prstGeom>
          <a:noFill/>
          <a:ln w="28575">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7" name="TextBox 1"/>
          <p:cNvSpPr txBox="1">
            <a:spLocks noChangeArrowheads="1"/>
          </p:cNvSpPr>
          <p:nvPr/>
        </p:nvSpPr>
        <p:spPr bwMode="auto">
          <a:xfrm>
            <a:off x="166688" y="5797550"/>
            <a:ext cx="5004000" cy="1016000"/>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defRPr/>
            </a:pPr>
            <a:r>
              <a:rPr lang="en-IN" altLang="en-US" sz="2000" b="1" dirty="0" smtClean="0">
                <a:solidFill>
                  <a:srgbClr val="0070C0"/>
                </a:solidFill>
                <a:latin typeface="Sylfaen" panose="010A0502050306030303" pitchFamily="18" charset="0"/>
              </a:rPr>
              <a:t>Acetylcholine</a:t>
            </a:r>
            <a:r>
              <a:rPr lang="en-IN" altLang="en-US" sz="2000" dirty="0" smtClean="0">
                <a:latin typeface="Sylfaen" panose="010A0502050306030303" pitchFamily="18" charset="0"/>
              </a:rPr>
              <a:t> released from nerve terminals,</a:t>
            </a:r>
          </a:p>
          <a:p>
            <a:pPr>
              <a:defRPr/>
            </a:pPr>
            <a:r>
              <a:rPr lang="en-IN" altLang="en-US" sz="2000" dirty="0" smtClean="0">
                <a:latin typeface="Sylfaen" panose="010A0502050306030303" pitchFamily="18" charset="0"/>
              </a:rPr>
              <a:t>binds to its </a:t>
            </a:r>
            <a:r>
              <a:rPr lang="en-IN" altLang="en-US" sz="2000" dirty="0" smtClean="0">
                <a:solidFill>
                  <a:srgbClr val="C87700"/>
                </a:solidFill>
                <a:latin typeface="Sylfaen" panose="010A0502050306030303" pitchFamily="18" charset="0"/>
              </a:rPr>
              <a:t>receptor</a:t>
            </a:r>
            <a:r>
              <a:rPr lang="en-IN" altLang="en-US" sz="2000" dirty="0" smtClean="0">
                <a:latin typeface="Sylfaen" panose="010A0502050306030303" pitchFamily="18" charset="0"/>
              </a:rPr>
              <a:t> in the muscle, generates </a:t>
            </a:r>
          </a:p>
          <a:p>
            <a:pPr>
              <a:defRPr/>
            </a:pPr>
            <a:r>
              <a:rPr lang="en-IN" altLang="en-US" sz="2000" dirty="0" smtClean="0">
                <a:latin typeface="Sylfaen" panose="010A0502050306030303" pitchFamily="18" charset="0"/>
              </a:rPr>
              <a:t>action potential and muscles contracts.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41438"/>
            <a:ext cx="78263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Box 1"/>
          <p:cNvSpPr txBox="1">
            <a:spLocks noChangeArrowheads="1"/>
          </p:cNvSpPr>
          <p:nvPr/>
        </p:nvSpPr>
        <p:spPr bwMode="auto">
          <a:xfrm>
            <a:off x="1258888" y="385763"/>
            <a:ext cx="6694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800" b="1"/>
              <a:t>Anatomy and functional areas of the brain</a:t>
            </a:r>
            <a:endParaRPr lang="en-US" altLang="en-US" sz="28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46538" y="1123950"/>
            <a:ext cx="4927600" cy="2217738"/>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Rectangle 8"/>
          <p:cNvSpPr/>
          <p:nvPr/>
        </p:nvSpPr>
        <p:spPr>
          <a:xfrm>
            <a:off x="4046538" y="3573463"/>
            <a:ext cx="4927600" cy="31686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37892" name="Picture 2" descr="Image result for vagus innervation of he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37433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4" descr="Image result for amanita musc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716338"/>
            <a:ext cx="229235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9"/>
          <p:cNvSpPr txBox="1">
            <a:spLocks noChangeArrowheads="1"/>
          </p:cNvSpPr>
          <p:nvPr/>
        </p:nvSpPr>
        <p:spPr bwMode="auto">
          <a:xfrm>
            <a:off x="4046538" y="5445125"/>
            <a:ext cx="4927600"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pPr>
            <a:r>
              <a:rPr lang="en-IN" altLang="en-US" sz="2000" dirty="0" err="1">
                <a:latin typeface="Sylfaen" panose="010A0502050306030303" pitchFamily="18" charset="0"/>
              </a:rPr>
              <a:t>Muscarine</a:t>
            </a:r>
            <a:r>
              <a:rPr lang="en-IN" altLang="en-US" sz="2000" dirty="0">
                <a:latin typeface="Sylfaen" panose="010A0502050306030303" pitchFamily="18" charset="0"/>
              </a:rPr>
              <a:t> present in this deadly mushroom binds </a:t>
            </a:r>
            <a:r>
              <a:rPr lang="en-IN" altLang="en-US" sz="2000" dirty="0" smtClean="0">
                <a:latin typeface="Sylfaen" panose="010A0502050306030303" pitchFamily="18" charset="0"/>
              </a:rPr>
              <a:t>to and blocks </a:t>
            </a:r>
            <a:r>
              <a:rPr lang="en-IN" altLang="en-US" sz="2000" dirty="0" err="1" smtClean="0">
                <a:latin typeface="Sylfaen" panose="010A0502050306030303" pitchFamily="18" charset="0"/>
              </a:rPr>
              <a:t>AchR</a:t>
            </a:r>
            <a:r>
              <a:rPr lang="en-IN" altLang="en-US" sz="2000" dirty="0" smtClean="0">
                <a:latin typeface="Sylfaen" panose="010A0502050306030303" pitchFamily="18" charset="0"/>
              </a:rPr>
              <a:t>(M)  </a:t>
            </a:r>
            <a:endParaRPr lang="en-IN" altLang="en-US" sz="2000" dirty="0">
              <a:latin typeface="Sylfaen" panose="010A0502050306030303" pitchFamily="18" charset="0"/>
            </a:endParaRPr>
          </a:p>
          <a:p>
            <a:pPr>
              <a:spcBef>
                <a:spcPct val="0"/>
              </a:spcBef>
              <a:spcAft>
                <a:spcPts val="600"/>
              </a:spcAft>
            </a:pPr>
            <a:r>
              <a:rPr lang="en-IN" altLang="en-US" sz="2000" dirty="0">
                <a:latin typeface="Sylfaen" panose="010A0502050306030303" pitchFamily="18" charset="0"/>
              </a:rPr>
              <a:t>Can </a:t>
            </a:r>
            <a:r>
              <a:rPr lang="en-IN" altLang="en-US" sz="2000" dirty="0" smtClean="0">
                <a:latin typeface="Sylfaen" panose="010A0502050306030303" pitchFamily="18" charset="0"/>
              </a:rPr>
              <a:t>slow down </a:t>
            </a:r>
            <a:r>
              <a:rPr lang="en-IN" altLang="en-US" sz="2000" dirty="0">
                <a:latin typeface="Sylfaen" panose="010A0502050306030303" pitchFamily="18" charset="0"/>
              </a:rPr>
              <a:t>or stop the heart beat</a:t>
            </a:r>
          </a:p>
        </p:txBody>
      </p:sp>
      <p:sp>
        <p:nvSpPr>
          <p:cNvPr id="37895" name="Rectangle 7"/>
          <p:cNvSpPr>
            <a:spLocks noChangeArrowheads="1"/>
          </p:cNvSpPr>
          <p:nvPr/>
        </p:nvSpPr>
        <p:spPr bwMode="auto">
          <a:xfrm>
            <a:off x="1624013" y="58738"/>
            <a:ext cx="598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a:solidFill>
                  <a:srgbClr val="CC0066"/>
                </a:solidFill>
                <a:latin typeface="Sylfaen" panose="010A0502050306030303" pitchFamily="18" charset="0"/>
                <a:cs typeface="Arial" panose="020B0604020202020204" pitchFamily="34" charset="0"/>
              </a:rPr>
              <a:t>Transmission at nerve muscles junction</a:t>
            </a:r>
          </a:p>
        </p:txBody>
      </p:sp>
      <p:sp>
        <p:nvSpPr>
          <p:cNvPr id="37896" name="TextBox 1"/>
          <p:cNvSpPr txBox="1">
            <a:spLocks noChangeArrowheads="1"/>
          </p:cNvSpPr>
          <p:nvPr/>
        </p:nvSpPr>
        <p:spPr bwMode="auto">
          <a:xfrm>
            <a:off x="4887913" y="1157288"/>
            <a:ext cx="3309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400" b="1">
                <a:latin typeface="Sylfaen" panose="010A0502050306030303" pitchFamily="18" charset="0"/>
              </a:rPr>
              <a:t>Heart muscles relaxation</a:t>
            </a:r>
          </a:p>
        </p:txBody>
      </p:sp>
      <p:sp>
        <p:nvSpPr>
          <p:cNvPr id="37897" name="TextBox 5"/>
          <p:cNvSpPr txBox="1">
            <a:spLocks noChangeArrowheads="1"/>
          </p:cNvSpPr>
          <p:nvPr/>
        </p:nvSpPr>
        <p:spPr bwMode="auto">
          <a:xfrm>
            <a:off x="4176713" y="1581150"/>
            <a:ext cx="471646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pPr>
            <a:r>
              <a:rPr lang="en-IN" altLang="en-US" sz="2000" dirty="0" err="1">
                <a:latin typeface="Sylfaen" panose="010A0502050306030303" pitchFamily="18" charset="0"/>
              </a:rPr>
              <a:t>Vagus</a:t>
            </a:r>
            <a:r>
              <a:rPr lang="en-IN" altLang="en-US" sz="2000" dirty="0">
                <a:latin typeface="Sylfaen" panose="010A0502050306030303" pitchFamily="18" charset="0"/>
              </a:rPr>
              <a:t> nerve stimulation releases Acetylcholine that slows heart beat</a:t>
            </a:r>
          </a:p>
          <a:p>
            <a:pPr>
              <a:spcBef>
                <a:spcPct val="0"/>
              </a:spcBef>
              <a:spcAft>
                <a:spcPts val="600"/>
              </a:spcAft>
            </a:pPr>
            <a:r>
              <a:rPr lang="en-IN" altLang="en-US" sz="2000" dirty="0">
                <a:solidFill>
                  <a:srgbClr val="C87700"/>
                </a:solidFill>
                <a:latin typeface="Sylfaen" panose="010A0502050306030303" pitchFamily="18" charset="0"/>
              </a:rPr>
              <a:t>Heart muscles have </a:t>
            </a:r>
            <a:r>
              <a:rPr lang="en-IN" altLang="en-US" sz="2000" b="1" u="sng" dirty="0">
                <a:solidFill>
                  <a:srgbClr val="C87700"/>
                </a:solidFill>
                <a:latin typeface="Sylfaen" panose="010A0502050306030303" pitchFamily="18" charset="0"/>
              </a:rPr>
              <a:t>muscarinic type</a:t>
            </a:r>
            <a:r>
              <a:rPr lang="en-IN" altLang="en-US" sz="2000" u="sng" dirty="0">
                <a:solidFill>
                  <a:srgbClr val="C87700"/>
                </a:solidFill>
                <a:latin typeface="Sylfaen" panose="010A0502050306030303" pitchFamily="18" charset="0"/>
              </a:rPr>
              <a:t> of Acetylcholine receptor</a:t>
            </a:r>
            <a:r>
              <a:rPr lang="en-IN" altLang="en-US" sz="2000" u="sng" dirty="0">
                <a:latin typeface="Sylfaen" panose="010A0502050306030303" pitchFamily="18" charset="0"/>
              </a:rPr>
              <a:t> </a:t>
            </a:r>
            <a:r>
              <a:rPr lang="en-IN" altLang="en-US" sz="2000" dirty="0">
                <a:latin typeface="Sylfaen" panose="010A0502050306030303" pitchFamily="18" charset="0"/>
              </a:rPr>
              <a:t>which is </a:t>
            </a:r>
            <a:r>
              <a:rPr lang="en-IN" altLang="en-US" sz="2000" dirty="0" smtClean="0">
                <a:latin typeface="Sylfaen" panose="010A0502050306030303" pitchFamily="18" charset="0"/>
              </a:rPr>
              <a:t>metabotropic in nature</a:t>
            </a:r>
            <a:endParaRPr lang="en-IN" altLang="en-US" sz="2000" dirty="0">
              <a:latin typeface="Sylfaen" panose="010A0502050306030303" pitchFamily="18" charset="0"/>
            </a:endParaRPr>
          </a:p>
        </p:txBody>
      </p:sp>
      <p:sp>
        <p:nvSpPr>
          <p:cNvPr id="37898" name="TextBox 1"/>
          <p:cNvSpPr txBox="1">
            <a:spLocks noChangeArrowheads="1"/>
          </p:cNvSpPr>
          <p:nvPr/>
        </p:nvSpPr>
        <p:spPr bwMode="auto">
          <a:xfrm>
            <a:off x="250825" y="549275"/>
            <a:ext cx="4668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 typeface="Wingdings" panose="05000000000000000000" pitchFamily="2" charset="2"/>
              <a:buChar char="q"/>
            </a:pPr>
            <a:r>
              <a:rPr lang="en-IN" altLang="en-US" sz="2400" b="1">
                <a:latin typeface="Sylfaen" panose="010A0502050306030303" pitchFamily="18" charset="0"/>
              </a:rPr>
              <a:t>Neurotransmitter: Acetylcholine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050"/>
          <p:cNvSpPr>
            <a:spLocks noGrp="1" noChangeArrowheads="1"/>
          </p:cNvSpPr>
          <p:nvPr>
            <p:ph type="title"/>
          </p:nvPr>
        </p:nvSpPr>
        <p:spPr>
          <a:xfrm>
            <a:off x="685800" y="44450"/>
            <a:ext cx="7772400" cy="762000"/>
          </a:xfrm>
        </p:spPr>
        <p:txBody>
          <a:bodyPr/>
          <a:lstStyle/>
          <a:p>
            <a:pPr eaLnBrk="1" hangingPunct="1"/>
            <a:r>
              <a:rPr lang="en-GB" altLang="en-US" sz="3200" b="1" smtClean="0">
                <a:solidFill>
                  <a:srgbClr val="0070C0"/>
                </a:solidFill>
                <a:latin typeface="Sylfaen" panose="010A0502050306030303" pitchFamily="18" charset="0"/>
              </a:rPr>
              <a:t>Glutamatergic synapse</a:t>
            </a:r>
            <a:endParaRPr lang="en-GB" altLang="en-US" sz="5400" smtClean="0">
              <a:solidFill>
                <a:srgbClr val="0070C0"/>
              </a:solidFill>
              <a:latin typeface="Sylfaen" panose="010A0502050306030303" pitchFamily="18" charset="0"/>
            </a:endParaRPr>
          </a:p>
        </p:txBody>
      </p:sp>
      <p:pic>
        <p:nvPicPr>
          <p:cNvPr id="38915" name="Picture 20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41438"/>
            <a:ext cx="7215188"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2052"/>
          <p:cNvSpPr>
            <a:spLocks noChangeArrowheads="1"/>
          </p:cNvSpPr>
          <p:nvPr/>
        </p:nvSpPr>
        <p:spPr bwMode="auto">
          <a:xfrm>
            <a:off x="466725" y="5157788"/>
            <a:ext cx="82089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buFontTx/>
              <a:buNone/>
            </a:pPr>
            <a:r>
              <a:rPr lang="en-GB" altLang="en-US" sz="2000" b="1" dirty="0">
                <a:latin typeface="Sylfaen" panose="010A0502050306030303" pitchFamily="18" charset="0"/>
              </a:rPr>
              <a:t>Neurotransmitters: Glutamate and aspartate</a:t>
            </a:r>
          </a:p>
          <a:p>
            <a:pPr marL="342900" indent="-342900">
              <a:spcBef>
                <a:spcPct val="0"/>
              </a:spcBef>
              <a:spcAft>
                <a:spcPts val="600"/>
              </a:spcAft>
            </a:pPr>
            <a:r>
              <a:rPr lang="en-GB" altLang="en-US" sz="2000" dirty="0">
                <a:latin typeface="Sylfaen" panose="010A0502050306030303" pitchFamily="18" charset="0"/>
              </a:rPr>
              <a:t>Glutamatergic synapse involved in </a:t>
            </a:r>
            <a:r>
              <a:rPr lang="en-GB" altLang="en-US" sz="2000" dirty="0">
                <a:solidFill>
                  <a:srgbClr val="FF0000"/>
                </a:solidFill>
                <a:latin typeface="Sylfaen" panose="010A0502050306030303" pitchFamily="18" charset="0"/>
              </a:rPr>
              <a:t>learning </a:t>
            </a:r>
            <a:r>
              <a:rPr lang="en-GB" altLang="en-US" sz="2000" dirty="0">
                <a:latin typeface="Sylfaen" panose="010A0502050306030303" pitchFamily="18" charset="0"/>
              </a:rPr>
              <a:t>and</a:t>
            </a:r>
            <a:r>
              <a:rPr lang="en-GB" altLang="en-US" sz="2000" dirty="0">
                <a:solidFill>
                  <a:srgbClr val="FF0000"/>
                </a:solidFill>
                <a:latin typeface="Sylfaen" panose="010A0502050306030303" pitchFamily="18" charset="0"/>
              </a:rPr>
              <a:t> memory formation</a:t>
            </a:r>
          </a:p>
          <a:p>
            <a:pPr marL="342900" indent="-342900">
              <a:spcBef>
                <a:spcPct val="0"/>
              </a:spcBef>
              <a:spcAft>
                <a:spcPts val="600"/>
              </a:spcAft>
            </a:pPr>
            <a:r>
              <a:rPr lang="en-GB" altLang="en-US" sz="2000" dirty="0">
                <a:latin typeface="Sylfaen" panose="010A0502050306030303" pitchFamily="18" charset="0"/>
              </a:rPr>
              <a:t>Excessive activity of glutamatergic synapse can lead death of neuron during </a:t>
            </a:r>
            <a:r>
              <a:rPr lang="en-GB" altLang="en-US" sz="2000" dirty="0">
                <a:solidFill>
                  <a:srgbClr val="FF0000"/>
                </a:solidFill>
                <a:latin typeface="Sylfaen" panose="010A0502050306030303" pitchFamily="18" charset="0"/>
              </a:rPr>
              <a:t>Epilepsy </a:t>
            </a:r>
            <a:r>
              <a:rPr lang="en-GB" altLang="en-US" sz="2000" dirty="0">
                <a:latin typeface="Sylfaen" panose="010A0502050306030303" pitchFamily="18" charset="0"/>
              </a:rPr>
              <a:t>or</a:t>
            </a:r>
            <a:r>
              <a:rPr lang="en-GB" altLang="en-US" sz="2000" dirty="0">
                <a:solidFill>
                  <a:srgbClr val="FF0000"/>
                </a:solidFill>
                <a:latin typeface="Sylfaen" panose="010A0502050306030303" pitchFamily="18" charset="0"/>
              </a:rPr>
              <a:t> Stroke</a:t>
            </a:r>
            <a:endParaRPr lang="en-GB" altLang="en-US" sz="2000" dirty="0">
              <a:latin typeface="Sylfaen" panose="010A0502050306030303" pitchFamily="18" charset="0"/>
            </a:endParaRPr>
          </a:p>
        </p:txBody>
      </p:sp>
      <p:sp>
        <p:nvSpPr>
          <p:cNvPr id="38917" name="TextBox 1"/>
          <p:cNvSpPr txBox="1">
            <a:spLocks noChangeArrowheads="1"/>
          </p:cNvSpPr>
          <p:nvPr/>
        </p:nvSpPr>
        <p:spPr bwMode="auto">
          <a:xfrm>
            <a:off x="7376566" y="1230151"/>
            <a:ext cx="183515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ts val="0"/>
              </a:spcBef>
              <a:spcAft>
                <a:spcPts val="600"/>
              </a:spcAft>
              <a:buFontTx/>
              <a:buNone/>
            </a:pPr>
            <a:r>
              <a:rPr lang="en-IN" altLang="en-US" sz="2000" b="1" u="sng" dirty="0">
                <a:latin typeface="Sylfaen" panose="010A0502050306030303" pitchFamily="18" charset="0"/>
              </a:rPr>
              <a:t>Ionotropic</a:t>
            </a:r>
          </a:p>
          <a:p>
            <a:pPr marL="342900" indent="-342900">
              <a:spcBef>
                <a:spcPts val="0"/>
              </a:spcBef>
              <a:spcAft>
                <a:spcPts val="600"/>
              </a:spcAft>
            </a:pPr>
            <a:r>
              <a:rPr lang="en-IN" altLang="en-US" sz="2000" dirty="0" smtClean="0">
                <a:latin typeface="Sylfaen" panose="010A0502050306030303" pitchFamily="18" charset="0"/>
              </a:rPr>
              <a:t>NMDA</a:t>
            </a:r>
            <a:endParaRPr lang="en-IN" altLang="en-US" sz="2000" dirty="0">
              <a:latin typeface="Sylfaen" panose="010A0502050306030303" pitchFamily="18" charset="0"/>
            </a:endParaRPr>
          </a:p>
          <a:p>
            <a:pPr marL="342900" indent="-342900">
              <a:spcBef>
                <a:spcPts val="0"/>
              </a:spcBef>
              <a:spcAft>
                <a:spcPts val="600"/>
              </a:spcAft>
            </a:pPr>
            <a:r>
              <a:rPr lang="en-IN" altLang="en-US" sz="2000" dirty="0">
                <a:latin typeface="Sylfaen" panose="010A0502050306030303" pitchFamily="18" charset="0"/>
              </a:rPr>
              <a:t>AMPA</a:t>
            </a:r>
          </a:p>
          <a:p>
            <a:pPr marL="342900" indent="-342900">
              <a:spcBef>
                <a:spcPts val="0"/>
              </a:spcBef>
              <a:spcAft>
                <a:spcPts val="600"/>
              </a:spcAft>
            </a:pPr>
            <a:r>
              <a:rPr lang="en-IN" altLang="en-US" sz="2000" dirty="0">
                <a:latin typeface="Sylfaen" panose="010A0502050306030303" pitchFamily="18" charset="0"/>
              </a:rPr>
              <a:t>KINATE</a:t>
            </a:r>
          </a:p>
          <a:p>
            <a:pPr>
              <a:spcBef>
                <a:spcPts val="0"/>
              </a:spcBef>
              <a:spcAft>
                <a:spcPts val="600"/>
              </a:spcAft>
              <a:buFontTx/>
              <a:buNone/>
            </a:pPr>
            <a:endParaRPr lang="en-IN" altLang="en-US" sz="2000" b="1" dirty="0">
              <a:latin typeface="Sylfaen" panose="010A0502050306030303" pitchFamily="18" charset="0"/>
            </a:endParaRPr>
          </a:p>
          <a:p>
            <a:pPr>
              <a:spcBef>
                <a:spcPts val="0"/>
              </a:spcBef>
              <a:spcAft>
                <a:spcPts val="600"/>
              </a:spcAft>
              <a:buFontTx/>
              <a:buNone/>
            </a:pPr>
            <a:r>
              <a:rPr lang="en-IN" altLang="en-US" sz="2000" b="1" u="sng" dirty="0">
                <a:latin typeface="Sylfaen" panose="010A0502050306030303" pitchFamily="18" charset="0"/>
              </a:rPr>
              <a:t>Metabotropic</a:t>
            </a:r>
          </a:p>
          <a:p>
            <a:pPr marL="342900" indent="-342900">
              <a:spcBef>
                <a:spcPts val="0"/>
              </a:spcBef>
              <a:spcAft>
                <a:spcPts val="600"/>
              </a:spcAft>
            </a:pPr>
            <a:r>
              <a:rPr lang="en-IN" altLang="en-US" sz="2000" dirty="0" err="1" smtClean="0">
                <a:latin typeface="Sylfaen" panose="010A0502050306030303" pitchFamily="18" charset="0"/>
              </a:rPr>
              <a:t>mGluRs</a:t>
            </a:r>
            <a:endParaRPr lang="en-IN" altLang="en-US" sz="2000" dirty="0">
              <a:latin typeface="Sylfaen" panose="010A0502050306030303" pitchFamily="18" charset="0"/>
            </a:endParaRPr>
          </a:p>
        </p:txBody>
      </p:sp>
      <p:sp>
        <p:nvSpPr>
          <p:cNvPr id="38918" name="Rectangle 1"/>
          <p:cNvSpPr>
            <a:spLocks noChangeArrowheads="1"/>
          </p:cNvSpPr>
          <p:nvPr/>
        </p:nvSpPr>
        <p:spPr bwMode="auto">
          <a:xfrm>
            <a:off x="5527675" y="808887"/>
            <a:ext cx="3527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spcBef>
                <a:spcPct val="0"/>
              </a:spcBef>
              <a:buFontTx/>
              <a:buNone/>
            </a:pPr>
            <a:r>
              <a:rPr lang="en-IN" altLang="en-US" sz="2000" b="1" u="sng" dirty="0">
                <a:latin typeface="Sylfaen" panose="010A0502050306030303" pitchFamily="18" charset="0"/>
              </a:rPr>
              <a:t>Types of glutamate receptors: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p:cNvSpPr txBox="1">
            <a:spLocks noChangeArrowheads="1"/>
          </p:cNvSpPr>
          <p:nvPr/>
        </p:nvSpPr>
        <p:spPr bwMode="auto">
          <a:xfrm>
            <a:off x="-106363" y="196850"/>
            <a:ext cx="93535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2800" b="1">
                <a:latin typeface="Sylfaen" panose="010A0502050306030303" pitchFamily="18" charset="0"/>
              </a:rPr>
              <a:t>Glutamate receptor, long term potentiation (LTP) and memory</a:t>
            </a:r>
          </a:p>
        </p:txBody>
      </p:sp>
      <p:pic>
        <p:nvPicPr>
          <p:cNvPr id="40963" name="Picture 6" descr="https://www.pnas.org/content/pnas/107/44/19073/F6.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397000"/>
            <a:ext cx="509746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p:cNvSpPr txBox="1">
            <a:spLocks noChangeArrowheads="1"/>
          </p:cNvSpPr>
          <p:nvPr/>
        </p:nvSpPr>
        <p:spPr bwMode="auto">
          <a:xfrm>
            <a:off x="5216525" y="1052513"/>
            <a:ext cx="38989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pPr>
            <a:r>
              <a:rPr lang="en-IN" altLang="en-US" sz="2400">
                <a:latin typeface="Sylfaen" panose="010A0502050306030303" pitchFamily="18" charset="0"/>
              </a:rPr>
              <a:t>LTP is defined as persistent increase in synaptic strength by repeated stimulation of synapse</a:t>
            </a:r>
          </a:p>
          <a:p>
            <a:pPr>
              <a:spcBef>
                <a:spcPct val="0"/>
              </a:spcBef>
            </a:pPr>
            <a:endParaRPr lang="en-IN" altLang="en-US" sz="2400">
              <a:latin typeface="Sylfaen" panose="010A0502050306030303" pitchFamily="18" charset="0"/>
            </a:endParaRPr>
          </a:p>
          <a:p>
            <a:pPr>
              <a:spcBef>
                <a:spcPct val="0"/>
              </a:spcBef>
            </a:pPr>
            <a:r>
              <a:rPr lang="en-IN" altLang="en-US" sz="2400">
                <a:latin typeface="Sylfaen" panose="010A0502050306030303" pitchFamily="18" charset="0"/>
              </a:rPr>
              <a:t>LTP causes  physical changes in the synapse during memory storage </a:t>
            </a:r>
          </a:p>
          <a:p>
            <a:pPr>
              <a:spcBef>
                <a:spcPct val="0"/>
              </a:spcBef>
            </a:pPr>
            <a:endParaRPr lang="en-IN" altLang="en-US" sz="2400">
              <a:latin typeface="Sylfaen" panose="010A0502050306030303" pitchFamily="18" charset="0"/>
            </a:endParaRPr>
          </a:p>
          <a:p>
            <a:pPr>
              <a:spcBef>
                <a:spcPct val="0"/>
              </a:spcBef>
            </a:pPr>
            <a:r>
              <a:rPr lang="en-IN" altLang="en-US" sz="2400">
                <a:latin typeface="Sylfaen" panose="010A0502050306030303" pitchFamily="18" charset="0"/>
              </a:rPr>
              <a:t>LTP is the major cellular mechanism that leads to long term memory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
          <p:cNvSpPr txBox="1">
            <a:spLocks noChangeArrowheads="1"/>
          </p:cNvSpPr>
          <p:nvPr/>
        </p:nvSpPr>
        <p:spPr bwMode="auto">
          <a:xfrm>
            <a:off x="611188" y="1597025"/>
            <a:ext cx="79216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pPr>
            <a:r>
              <a:rPr lang="en-IN" altLang="en-US" sz="2400" dirty="0">
                <a:latin typeface="Sylfaen" panose="010A0502050306030303" pitchFamily="18" charset="0"/>
              </a:rPr>
              <a:t>Memory is encoded in the form of </a:t>
            </a:r>
            <a:r>
              <a:rPr lang="en-IN" altLang="en-US" sz="2400" dirty="0">
                <a:solidFill>
                  <a:srgbClr val="CC0066"/>
                </a:solidFill>
                <a:latin typeface="Sylfaen" panose="010A0502050306030303" pitchFamily="18" charset="0"/>
              </a:rPr>
              <a:t>new synapse</a:t>
            </a:r>
            <a:r>
              <a:rPr lang="en-IN" altLang="en-US" sz="2400" dirty="0">
                <a:latin typeface="Sylfaen" panose="010A0502050306030303" pitchFamily="18" charset="0"/>
              </a:rPr>
              <a:t> and circuits</a:t>
            </a:r>
          </a:p>
          <a:p>
            <a:pPr>
              <a:spcBef>
                <a:spcPct val="0"/>
              </a:spcBef>
            </a:pPr>
            <a:endParaRPr lang="en-IN" altLang="en-US" sz="2400" dirty="0">
              <a:latin typeface="Sylfaen" panose="010A0502050306030303" pitchFamily="18" charset="0"/>
            </a:endParaRPr>
          </a:p>
          <a:p>
            <a:pPr>
              <a:spcBef>
                <a:spcPct val="0"/>
              </a:spcBef>
            </a:pPr>
            <a:r>
              <a:rPr lang="en-IN" altLang="en-US" sz="2400" dirty="0">
                <a:solidFill>
                  <a:srgbClr val="32946A"/>
                </a:solidFill>
                <a:latin typeface="Sylfaen" panose="010A0502050306030303" pitchFamily="18" charset="0"/>
              </a:rPr>
              <a:t>New proteins</a:t>
            </a:r>
            <a:r>
              <a:rPr lang="en-IN" altLang="en-US" sz="2400" dirty="0">
                <a:latin typeface="Sylfaen" panose="010A0502050306030303" pitchFamily="18" charset="0"/>
              </a:rPr>
              <a:t> are synthesized during memory formation</a:t>
            </a:r>
          </a:p>
          <a:p>
            <a:pPr>
              <a:spcBef>
                <a:spcPct val="0"/>
              </a:spcBef>
            </a:pPr>
            <a:endParaRPr lang="en-US" altLang="en-US" sz="2400" dirty="0">
              <a:latin typeface="Sylfaen" panose="010A0502050306030303" pitchFamily="18" charset="0"/>
            </a:endParaRPr>
          </a:p>
          <a:p>
            <a:pPr>
              <a:spcBef>
                <a:spcPct val="0"/>
              </a:spcBef>
            </a:pPr>
            <a:r>
              <a:rPr lang="en-US" altLang="en-US" sz="2400" dirty="0">
                <a:latin typeface="Sylfaen" panose="010A0502050306030303" pitchFamily="18" charset="0"/>
              </a:rPr>
              <a:t>The circuits involved in forming memory and recalling memory </a:t>
            </a:r>
            <a:r>
              <a:rPr lang="en-US" altLang="en-US" sz="2400" dirty="0" smtClean="0">
                <a:latin typeface="Sylfaen" panose="010A0502050306030303" pitchFamily="18" charset="0"/>
              </a:rPr>
              <a:t>might </a:t>
            </a:r>
            <a:r>
              <a:rPr lang="en-US" altLang="en-US" sz="2400" dirty="0">
                <a:latin typeface="Sylfaen" panose="010A0502050306030303" pitchFamily="18" charset="0"/>
              </a:rPr>
              <a:t>be same or different</a:t>
            </a:r>
          </a:p>
          <a:p>
            <a:pPr>
              <a:spcBef>
                <a:spcPct val="0"/>
              </a:spcBef>
            </a:pPr>
            <a:endParaRPr lang="en-US" altLang="en-US" sz="2400" dirty="0">
              <a:latin typeface="Sylfaen" panose="010A0502050306030303" pitchFamily="18" charset="0"/>
            </a:endParaRPr>
          </a:p>
          <a:p>
            <a:pPr>
              <a:spcBef>
                <a:spcPct val="0"/>
              </a:spcBef>
            </a:pPr>
            <a:r>
              <a:rPr lang="en-US" altLang="en-US" sz="2400" dirty="0">
                <a:latin typeface="Sylfaen" panose="010A0502050306030303" pitchFamily="18" charset="0"/>
              </a:rPr>
              <a:t>Different memories are stored in different interconnected brain regions</a:t>
            </a:r>
          </a:p>
        </p:txBody>
      </p:sp>
      <p:sp>
        <p:nvSpPr>
          <p:cNvPr id="41987" name="TextBox 4"/>
          <p:cNvSpPr txBox="1">
            <a:spLocks noChangeArrowheads="1"/>
          </p:cNvSpPr>
          <p:nvPr/>
        </p:nvSpPr>
        <p:spPr bwMode="auto">
          <a:xfrm>
            <a:off x="2192338" y="333375"/>
            <a:ext cx="4756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b="1">
                <a:latin typeface="Sylfaen" panose="010A0502050306030303" pitchFamily="18" charset="0"/>
              </a:rPr>
              <a:t>Memory storage and recall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7"/>
          <p:cNvSpPr>
            <a:spLocks noChangeArrowheads="1"/>
          </p:cNvSpPr>
          <p:nvPr/>
        </p:nvSpPr>
        <p:spPr bwMode="auto">
          <a:xfrm>
            <a:off x="2362200" y="4495800"/>
            <a:ext cx="914400" cy="2286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en-IN" altLang="en-US" sz="2400"/>
          </a:p>
        </p:txBody>
      </p:sp>
      <p:pic>
        <p:nvPicPr>
          <p:cNvPr id="43011" name="Picture 1028"/>
          <p:cNvPicPr>
            <a:picLocks noChangeAspect="1" noChangeArrowheads="1"/>
          </p:cNvPicPr>
          <p:nvPr/>
        </p:nvPicPr>
        <p:blipFill>
          <a:blip r:embed="rId3">
            <a:extLst>
              <a:ext uri="{28A0092B-C50C-407E-A947-70E740481C1C}">
                <a14:useLocalDpi xmlns:a14="http://schemas.microsoft.com/office/drawing/2010/main" val="0"/>
              </a:ext>
            </a:extLst>
          </a:blip>
          <a:srcRect t="9982"/>
          <a:stretch>
            <a:fillRect/>
          </a:stretch>
        </p:blipFill>
        <p:spPr bwMode="auto">
          <a:xfrm>
            <a:off x="1116013" y="1120775"/>
            <a:ext cx="69119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itle 1"/>
          <p:cNvSpPr>
            <a:spLocks noGrp="1"/>
          </p:cNvSpPr>
          <p:nvPr>
            <p:ph type="title"/>
          </p:nvPr>
        </p:nvSpPr>
        <p:spPr>
          <a:xfrm>
            <a:off x="685800" y="188913"/>
            <a:ext cx="7772400" cy="784225"/>
          </a:xfrm>
        </p:spPr>
        <p:txBody>
          <a:bodyPr/>
          <a:lstStyle/>
          <a:p>
            <a:r>
              <a:rPr lang="en-GB" altLang="en-US" sz="3200" b="1" smtClean="0">
                <a:solidFill>
                  <a:srgbClr val="0070C0"/>
                </a:solidFill>
                <a:latin typeface="Sylfaen" panose="010A0502050306030303" pitchFamily="18" charset="0"/>
              </a:rPr>
              <a:t>GABAergic synapse</a:t>
            </a:r>
            <a:endParaRPr lang="en-GB" altLang="en-US" sz="3200" smtClean="0">
              <a:solidFill>
                <a:srgbClr val="0070C0"/>
              </a:solidFill>
              <a:latin typeface="Sylfaen" panose="010A0502050306030303" pitchFamily="18" charset="0"/>
            </a:endParaRPr>
          </a:p>
        </p:txBody>
      </p:sp>
      <p:sp>
        <p:nvSpPr>
          <p:cNvPr id="43013" name="Content Placeholder 2"/>
          <p:cNvSpPr>
            <a:spLocks noGrp="1"/>
          </p:cNvSpPr>
          <p:nvPr>
            <p:ph idx="1"/>
          </p:nvPr>
        </p:nvSpPr>
        <p:spPr>
          <a:xfrm>
            <a:off x="687388" y="5294313"/>
            <a:ext cx="7772400" cy="1158875"/>
          </a:xfrm>
        </p:spPr>
        <p:txBody>
          <a:bodyPr/>
          <a:lstStyle/>
          <a:p>
            <a:pPr>
              <a:spcBef>
                <a:spcPct val="0"/>
              </a:spcBef>
              <a:spcAft>
                <a:spcPts val="1200"/>
              </a:spcAft>
            </a:pPr>
            <a:r>
              <a:rPr lang="en-GB" altLang="en-US" sz="2000" smtClean="0">
                <a:latin typeface="Sylfaen" panose="010A0502050306030303" pitchFamily="18" charset="0"/>
              </a:rPr>
              <a:t>Most of the </a:t>
            </a:r>
            <a:r>
              <a:rPr lang="en-GB" altLang="en-US" sz="2000" smtClean="0">
                <a:solidFill>
                  <a:srgbClr val="FF0000"/>
                </a:solidFill>
                <a:latin typeface="Sylfaen" panose="010A0502050306030303" pitchFamily="18" charset="0"/>
              </a:rPr>
              <a:t>anaesthetics</a:t>
            </a:r>
            <a:r>
              <a:rPr lang="en-GB" altLang="en-US" sz="2000" smtClean="0">
                <a:latin typeface="Sylfaen" panose="010A0502050306030303" pitchFamily="18" charset="0"/>
              </a:rPr>
              <a:t> stimulate the function of GABA receptor</a:t>
            </a:r>
          </a:p>
          <a:p>
            <a:pPr>
              <a:spcBef>
                <a:spcPct val="0"/>
              </a:spcBef>
              <a:spcAft>
                <a:spcPts val="1200"/>
              </a:spcAft>
            </a:pPr>
            <a:r>
              <a:rPr lang="en-GB" altLang="en-US" sz="2000" smtClean="0">
                <a:latin typeface="Sylfaen" panose="010A0502050306030303" pitchFamily="18" charset="0"/>
              </a:rPr>
              <a:t>Reduced activity of GABA receptor can cause </a:t>
            </a:r>
            <a:r>
              <a:rPr lang="en-GB" altLang="en-US" sz="2000" smtClean="0">
                <a:solidFill>
                  <a:srgbClr val="FF0000"/>
                </a:solidFill>
                <a:latin typeface="Sylfaen" panose="010A0502050306030303" pitchFamily="18" charset="0"/>
              </a:rPr>
              <a:t>seizure in epilepsy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p:cNvSpPr txBox="1">
            <a:spLocks noChangeArrowheads="1"/>
          </p:cNvSpPr>
          <p:nvPr/>
        </p:nvSpPr>
        <p:spPr bwMode="auto">
          <a:xfrm>
            <a:off x="2024063" y="201613"/>
            <a:ext cx="5124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latin typeface="Sylfaen" panose="010A0502050306030303" pitchFamily="18" charset="0"/>
              </a:rPr>
              <a:t>Reward circuitry in the brain</a:t>
            </a:r>
          </a:p>
        </p:txBody>
      </p:sp>
      <p:pic>
        <p:nvPicPr>
          <p:cNvPr id="32771" name="Picture 4" descr="Image result for reward circuitry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038" y="895350"/>
            <a:ext cx="4779962"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1"/>
          <p:cNvSpPr txBox="1">
            <a:spLocks noChangeArrowheads="1"/>
          </p:cNvSpPr>
          <p:nvPr/>
        </p:nvSpPr>
        <p:spPr bwMode="auto">
          <a:xfrm>
            <a:off x="179388" y="1614488"/>
            <a:ext cx="4184650"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15963" indent="-350838">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pPr>
            <a:r>
              <a:rPr lang="en-IN" altLang="en-US" sz="2000" dirty="0">
                <a:latin typeface="Sylfaen" panose="010A0502050306030303" pitchFamily="18" charset="0"/>
              </a:rPr>
              <a:t>Reward pathway is responsible for: </a:t>
            </a:r>
          </a:p>
          <a:p>
            <a:pPr lvl="1">
              <a:spcBef>
                <a:spcPct val="0"/>
              </a:spcBef>
              <a:spcAft>
                <a:spcPts val="600"/>
              </a:spcAft>
              <a:buFont typeface="Wingdings" panose="05000000000000000000" pitchFamily="2" charset="2"/>
              <a:buChar char="Ø"/>
            </a:pPr>
            <a:r>
              <a:rPr lang="en-IN" altLang="en-US" sz="2000" dirty="0">
                <a:latin typeface="Sylfaen" panose="010A0502050306030303" pitchFamily="18" charset="0"/>
              </a:rPr>
              <a:t>reward related memory, </a:t>
            </a:r>
          </a:p>
          <a:p>
            <a:pPr lvl="1">
              <a:spcBef>
                <a:spcPct val="0"/>
              </a:spcBef>
              <a:spcAft>
                <a:spcPts val="600"/>
              </a:spcAft>
              <a:buFont typeface="Wingdings" panose="05000000000000000000" pitchFamily="2" charset="2"/>
              <a:buChar char="Ø"/>
            </a:pPr>
            <a:r>
              <a:rPr lang="en-IN" altLang="en-US" sz="2000" dirty="0">
                <a:latin typeface="Sylfaen" panose="010A0502050306030303" pitchFamily="18" charset="0"/>
              </a:rPr>
              <a:t>pleasure motivation, </a:t>
            </a:r>
          </a:p>
          <a:p>
            <a:pPr lvl="1">
              <a:spcBef>
                <a:spcPct val="0"/>
              </a:spcBef>
              <a:spcAft>
                <a:spcPts val="600"/>
              </a:spcAft>
              <a:buFont typeface="Wingdings" panose="05000000000000000000" pitchFamily="2" charset="2"/>
              <a:buChar char="Ø"/>
            </a:pPr>
            <a:r>
              <a:rPr lang="en-IN" altLang="en-US" sz="2000" dirty="0">
                <a:latin typeface="Sylfaen" panose="010A0502050306030303" pitchFamily="18" charset="0"/>
              </a:rPr>
              <a:t>desire etc.</a:t>
            </a:r>
          </a:p>
          <a:p>
            <a:pPr>
              <a:spcBef>
                <a:spcPct val="0"/>
              </a:spcBef>
              <a:spcAft>
                <a:spcPts val="600"/>
              </a:spcAft>
            </a:pPr>
            <a:r>
              <a:rPr lang="en-IN" altLang="en-US" sz="2000" dirty="0">
                <a:latin typeface="Sylfaen" panose="010A0502050306030303" pitchFamily="18" charset="0"/>
              </a:rPr>
              <a:t>Most </a:t>
            </a:r>
            <a:r>
              <a:rPr lang="en-IN" altLang="en-US" sz="2000" dirty="0">
                <a:solidFill>
                  <a:srgbClr val="C00000"/>
                </a:solidFill>
                <a:latin typeface="Sylfaen" panose="010A0502050306030303" pitchFamily="18" charset="0"/>
              </a:rPr>
              <a:t>abused drugs </a:t>
            </a:r>
            <a:r>
              <a:rPr lang="en-IN" altLang="en-US" sz="2000" dirty="0">
                <a:latin typeface="Sylfaen" panose="010A0502050306030303" pitchFamily="18" charset="0"/>
              </a:rPr>
              <a:t>activates this </a:t>
            </a:r>
            <a:r>
              <a:rPr lang="en-IN" altLang="en-US" sz="2000" dirty="0" smtClean="0">
                <a:latin typeface="Sylfaen" panose="010A0502050306030303" pitchFamily="18" charset="0"/>
              </a:rPr>
              <a:t>pathway, for example:</a:t>
            </a:r>
            <a:endParaRPr lang="en-IN" altLang="en-US" sz="2000" dirty="0">
              <a:latin typeface="Sylfaen" panose="010A0502050306030303" pitchFamily="18" charset="0"/>
            </a:endParaRPr>
          </a:p>
          <a:p>
            <a:pPr lvl="1">
              <a:spcBef>
                <a:spcPct val="0"/>
              </a:spcBef>
              <a:spcAft>
                <a:spcPts val="600"/>
              </a:spcAft>
              <a:buFont typeface="Wingdings" panose="05000000000000000000" pitchFamily="2" charset="2"/>
              <a:buChar char="Ø"/>
            </a:pPr>
            <a:r>
              <a:rPr lang="en-IN" altLang="en-US" sz="2000" dirty="0" smtClean="0">
                <a:latin typeface="Sylfaen" panose="010A0502050306030303" pitchFamily="18" charset="0"/>
              </a:rPr>
              <a:t>Cocaine</a:t>
            </a:r>
            <a:endParaRPr lang="en-IN" altLang="en-US" sz="2000" dirty="0">
              <a:latin typeface="Sylfaen" panose="010A0502050306030303" pitchFamily="18" charset="0"/>
            </a:endParaRPr>
          </a:p>
          <a:p>
            <a:pPr lvl="1">
              <a:spcBef>
                <a:spcPct val="0"/>
              </a:spcBef>
              <a:spcAft>
                <a:spcPts val="600"/>
              </a:spcAft>
              <a:buFont typeface="Wingdings" panose="05000000000000000000" pitchFamily="2" charset="2"/>
              <a:buChar char="Ø"/>
            </a:pPr>
            <a:r>
              <a:rPr lang="en-IN" altLang="en-US" sz="2000" dirty="0" smtClean="0">
                <a:latin typeface="Sylfaen" panose="010A0502050306030303" pitchFamily="18" charset="0"/>
              </a:rPr>
              <a:t>Amphetamine</a:t>
            </a:r>
            <a:endParaRPr lang="en-IN" altLang="en-US" sz="2000" dirty="0">
              <a:latin typeface="Sylfaen" panose="010A0502050306030303" pitchFamily="18" charset="0"/>
            </a:endParaRPr>
          </a:p>
          <a:p>
            <a:pPr lvl="1">
              <a:spcBef>
                <a:spcPct val="0"/>
              </a:spcBef>
              <a:spcAft>
                <a:spcPts val="600"/>
              </a:spcAft>
              <a:buFont typeface="Wingdings" panose="05000000000000000000" pitchFamily="2" charset="2"/>
              <a:buChar char="Ø"/>
            </a:pPr>
            <a:r>
              <a:rPr lang="en-IN" altLang="en-US" sz="2000" dirty="0" smtClean="0">
                <a:latin typeface="Sylfaen" panose="010A0502050306030303" pitchFamily="18" charset="0"/>
              </a:rPr>
              <a:t>Heroine</a:t>
            </a:r>
            <a:endParaRPr lang="en-IN" altLang="en-US" sz="2000" dirty="0">
              <a:latin typeface="Sylfaen" panose="010A0502050306030303" pitchFamily="18" charset="0"/>
            </a:endParaRPr>
          </a:p>
          <a:p>
            <a:pPr lvl="1">
              <a:spcBef>
                <a:spcPct val="0"/>
              </a:spcBef>
              <a:spcAft>
                <a:spcPts val="600"/>
              </a:spcAft>
              <a:buFont typeface="Wingdings" panose="05000000000000000000" pitchFamily="2" charset="2"/>
              <a:buChar char="Ø"/>
            </a:pPr>
            <a:r>
              <a:rPr lang="en-IN" altLang="en-US" sz="2000" dirty="0" smtClean="0">
                <a:latin typeface="Sylfaen" panose="010A0502050306030303" pitchFamily="18" charset="0"/>
              </a:rPr>
              <a:t>LSD</a:t>
            </a:r>
            <a:endParaRPr lang="en-IN" altLang="en-US" sz="2000" dirty="0">
              <a:latin typeface="Sylfaen" panose="010A0502050306030303" pitchFamily="18" charset="0"/>
            </a:endParaRPr>
          </a:p>
          <a:p>
            <a:pPr lvl="1">
              <a:spcBef>
                <a:spcPct val="0"/>
              </a:spcBef>
              <a:spcAft>
                <a:spcPts val="600"/>
              </a:spcAft>
              <a:buFont typeface="Wingdings" panose="05000000000000000000" pitchFamily="2" charset="2"/>
              <a:buChar char="Ø"/>
            </a:pPr>
            <a:r>
              <a:rPr lang="en-IN" altLang="en-US" sz="2000" dirty="0">
                <a:latin typeface="Sylfaen" panose="010A0502050306030303" pitchFamily="18" charset="0"/>
              </a:rPr>
              <a:t>Cannabis</a:t>
            </a:r>
          </a:p>
        </p:txBody>
      </p:sp>
      <p:sp>
        <p:nvSpPr>
          <p:cNvPr id="32773" name="TextBox 2"/>
          <p:cNvSpPr txBox="1">
            <a:spLocks noChangeArrowheads="1"/>
          </p:cNvSpPr>
          <p:nvPr/>
        </p:nvSpPr>
        <p:spPr bwMode="auto">
          <a:xfrm>
            <a:off x="4364038" y="5253038"/>
            <a:ext cx="2892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800">
                <a:latin typeface="Sylfaen" panose="010A0502050306030303" pitchFamily="18" charset="0"/>
              </a:rPr>
              <a:t>VTA: Vental tegmental area</a:t>
            </a:r>
          </a:p>
          <a:p>
            <a:pPr>
              <a:spcBef>
                <a:spcPct val="0"/>
              </a:spcBef>
              <a:buFontTx/>
              <a:buNone/>
            </a:pPr>
            <a:r>
              <a:rPr lang="en-IN" altLang="en-US" sz="1800">
                <a:latin typeface="Sylfaen" panose="010A0502050306030303" pitchFamily="18" charset="0"/>
              </a:rPr>
              <a:t>Amy: Amygdala</a:t>
            </a:r>
          </a:p>
          <a:p>
            <a:pPr>
              <a:spcBef>
                <a:spcPct val="0"/>
              </a:spcBef>
              <a:buFontTx/>
              <a:buNone/>
            </a:pPr>
            <a:r>
              <a:rPr lang="en-IN" altLang="en-US" sz="1800">
                <a:latin typeface="Sylfaen" panose="010A0502050306030303" pitchFamily="18" charset="0"/>
              </a:rPr>
              <a:t>Nac: Nucleus acumbence</a:t>
            </a:r>
          </a:p>
          <a:p>
            <a:pPr>
              <a:spcBef>
                <a:spcPct val="0"/>
              </a:spcBef>
              <a:buFontTx/>
              <a:buNone/>
            </a:pPr>
            <a:r>
              <a:rPr lang="en-IN" altLang="en-US" sz="1800">
                <a:latin typeface="Sylfaen" panose="010A0502050306030303" pitchFamily="18" charset="0"/>
              </a:rPr>
              <a:t>PFC: Prefrontal cortex</a:t>
            </a:r>
          </a:p>
        </p:txBody>
      </p:sp>
      <p:sp>
        <p:nvSpPr>
          <p:cNvPr id="3" name="Rectangle 2"/>
          <p:cNvSpPr>
            <a:spLocks noChangeArrowheads="1"/>
          </p:cNvSpPr>
          <p:nvPr/>
        </p:nvSpPr>
        <p:spPr bwMode="auto">
          <a:xfrm>
            <a:off x="206375" y="879475"/>
            <a:ext cx="419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spcAft>
                <a:spcPts val="1200"/>
              </a:spcAft>
              <a:buFont typeface="Wingdings" panose="05000000000000000000" pitchFamily="2" charset="2"/>
              <a:buChar char="q"/>
            </a:pPr>
            <a:r>
              <a:rPr lang="en-IN" altLang="en-US" b="1">
                <a:latin typeface="Sylfaen" panose="010A0502050306030303" pitchFamily="18" charset="0"/>
              </a:rPr>
              <a:t>Neurotransmitter: Dopamine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32771"/>
                                        </p:tgtEl>
                                        <p:attrNameLst>
                                          <p:attrName>style.visibility</p:attrName>
                                        </p:attrNameLst>
                                      </p:cBhvr>
                                      <p:to>
                                        <p:strVal val="visible"/>
                                      </p:to>
                                    </p:set>
                                    <p:animEffect transition="in" filter="wipe(left)">
                                      <p:cBhvr>
                                        <p:cTn id="10" dur="500"/>
                                        <p:tgtEl>
                                          <p:spTgt spid="3277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773"/>
                                        </p:tgtEl>
                                        <p:attrNameLst>
                                          <p:attrName>style.visibility</p:attrName>
                                        </p:attrNameLst>
                                      </p:cBhvr>
                                      <p:to>
                                        <p:strVal val="visible"/>
                                      </p:to>
                                    </p:set>
                                    <p:animEffect transition="in" filter="wipe(left)">
                                      <p:cBhvr>
                                        <p:cTn id="13" dur="500"/>
                                        <p:tgtEl>
                                          <p:spTgt spid="327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additive="base">
                                        <p:cTn id="18" dur="500" fill="hold"/>
                                        <p:tgtEl>
                                          <p:spTgt spid="32772"/>
                                        </p:tgtEl>
                                        <p:attrNameLst>
                                          <p:attrName>ppt_x</p:attrName>
                                        </p:attrNameLst>
                                      </p:cBhvr>
                                      <p:tavLst>
                                        <p:tav tm="0">
                                          <p:val>
                                            <p:strVal val="#ppt_x"/>
                                          </p:val>
                                        </p:tav>
                                        <p:tav tm="100000">
                                          <p:val>
                                            <p:strVal val="#ppt_x"/>
                                          </p:val>
                                        </p:tav>
                                      </p:tavLst>
                                    </p:anim>
                                    <p:anim calcmode="lin" valueType="num">
                                      <p:cBhvr additive="base">
                                        <p:cTn id="19"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32773"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1709738" y="144463"/>
            <a:ext cx="5364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800" b="1">
                <a:latin typeface="Sylfaen" panose="010A0502050306030303" pitchFamily="18" charset="0"/>
              </a:rPr>
              <a:t>Cannabis, Euphoria and pain relief </a:t>
            </a:r>
          </a:p>
        </p:txBody>
      </p:sp>
      <p:pic>
        <p:nvPicPr>
          <p:cNvPr id="46083" name="Picture 4" descr="Image result for cannab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755650"/>
            <a:ext cx="34448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https://upload.wikimedia.org/wikipedia/commons/c/c8/Cb1_cb2_stru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888" y="741363"/>
            <a:ext cx="422592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4"/>
          <p:cNvSpPr>
            <a:spLocks noChangeArrowheads="1"/>
          </p:cNvSpPr>
          <p:nvPr/>
        </p:nvSpPr>
        <p:spPr bwMode="auto">
          <a:xfrm>
            <a:off x="282575" y="4109878"/>
            <a:ext cx="8569325"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spcAft>
                <a:spcPts val="600"/>
              </a:spcAft>
            </a:pPr>
            <a:r>
              <a:rPr lang="en-IN" altLang="en-US" sz="2000" dirty="0">
                <a:latin typeface="Sylfaen" panose="010A0502050306030303" pitchFamily="18" charset="0"/>
              </a:rPr>
              <a:t>Euphoria: intense pleasure or happiness</a:t>
            </a:r>
          </a:p>
          <a:p>
            <a:pPr>
              <a:spcBef>
                <a:spcPct val="0"/>
              </a:spcBef>
              <a:spcAft>
                <a:spcPts val="600"/>
              </a:spcAft>
            </a:pPr>
            <a:r>
              <a:rPr lang="en-US" altLang="en-US" sz="2000" u="sng" dirty="0" smtClean="0">
                <a:solidFill>
                  <a:srgbClr val="00B050"/>
                </a:solidFill>
                <a:latin typeface="Sylfaen" panose="010A0502050306030303" pitchFamily="18" charset="0"/>
              </a:rPr>
              <a:t>Cannabinoid</a:t>
            </a:r>
            <a:r>
              <a:rPr lang="en-US" altLang="en-US" sz="2000" dirty="0" smtClean="0">
                <a:latin typeface="Sylfaen" panose="010A0502050306030303" pitchFamily="18" charset="0"/>
              </a:rPr>
              <a:t> </a:t>
            </a:r>
            <a:r>
              <a:rPr lang="en-US" altLang="en-US" sz="2000" dirty="0">
                <a:latin typeface="Sylfaen" panose="010A0502050306030303" pitchFamily="18" charset="0"/>
              </a:rPr>
              <a:t>works through cannabinoid receptor (G-protein coupled receptor)</a:t>
            </a:r>
          </a:p>
          <a:p>
            <a:pPr>
              <a:spcBef>
                <a:spcPct val="0"/>
              </a:spcBef>
              <a:spcAft>
                <a:spcPts val="600"/>
              </a:spcAft>
            </a:pPr>
            <a:r>
              <a:rPr lang="en-US" altLang="en-US" sz="2000" dirty="0">
                <a:latin typeface="Sylfaen" panose="010A0502050306030303" pitchFamily="18" charset="0"/>
              </a:rPr>
              <a:t>Cannabinoid  receptors widely expressed in all parts of the brain</a:t>
            </a:r>
          </a:p>
          <a:p>
            <a:pPr>
              <a:spcBef>
                <a:spcPct val="0"/>
              </a:spcBef>
              <a:spcAft>
                <a:spcPts val="600"/>
              </a:spcAft>
            </a:pPr>
            <a:r>
              <a:rPr lang="en-US" altLang="en-US" sz="2000" dirty="0">
                <a:latin typeface="Sylfaen" panose="010A0502050306030303" pitchFamily="18" charset="0"/>
              </a:rPr>
              <a:t>Endogenous ligand: </a:t>
            </a:r>
            <a:r>
              <a:rPr lang="en-US" altLang="en-US" sz="2000" u="sng" dirty="0">
                <a:solidFill>
                  <a:srgbClr val="0070C0"/>
                </a:solidFill>
                <a:latin typeface="Sylfaen" panose="010A0502050306030303" pitchFamily="18" charset="0"/>
              </a:rPr>
              <a:t>Anandamides</a:t>
            </a:r>
          </a:p>
          <a:p>
            <a:pPr>
              <a:spcBef>
                <a:spcPct val="0"/>
              </a:spcBef>
              <a:spcAft>
                <a:spcPts val="600"/>
              </a:spcAft>
            </a:pPr>
            <a:r>
              <a:rPr lang="en-IN" altLang="en-US" sz="2000" dirty="0">
                <a:latin typeface="Sylfaen" panose="010A0502050306030303" pitchFamily="18" charset="0"/>
              </a:rPr>
              <a:t>It is produced and released by neurons during laughing, exercise, injury etc.</a:t>
            </a:r>
          </a:p>
          <a:p>
            <a:pPr>
              <a:spcBef>
                <a:spcPct val="0"/>
              </a:spcBef>
              <a:spcAft>
                <a:spcPts val="600"/>
              </a:spcAft>
            </a:pPr>
            <a:r>
              <a:rPr lang="en-IN" altLang="en-US" sz="2000" u="sng" dirty="0">
                <a:solidFill>
                  <a:srgbClr val="FF0000"/>
                </a:solidFill>
                <a:latin typeface="Sylfaen" panose="010A0502050306030303" pitchFamily="18" charset="0"/>
              </a:rPr>
              <a:t>Paracetamol</a:t>
            </a:r>
            <a:r>
              <a:rPr lang="en-IN" altLang="en-US" sz="2000" dirty="0">
                <a:solidFill>
                  <a:srgbClr val="FF0000"/>
                </a:solidFill>
                <a:latin typeface="Sylfaen" panose="010A0502050306030303" pitchFamily="18" charset="0"/>
              </a:rPr>
              <a:t> activates </a:t>
            </a:r>
            <a:r>
              <a:rPr lang="en-IN" altLang="en-US" sz="2000" dirty="0" err="1">
                <a:solidFill>
                  <a:srgbClr val="FF0000"/>
                </a:solidFill>
                <a:latin typeface="Sylfaen" panose="010A0502050306030303" pitchFamily="18" charset="0"/>
              </a:rPr>
              <a:t>cannabinoind</a:t>
            </a:r>
            <a:r>
              <a:rPr lang="en-IN" altLang="en-US" sz="2000" dirty="0">
                <a:solidFill>
                  <a:srgbClr val="FF0000"/>
                </a:solidFill>
                <a:latin typeface="Sylfaen" panose="010A0502050306030303" pitchFamily="18" charset="0"/>
              </a:rPr>
              <a:t> receptor and </a:t>
            </a:r>
            <a:r>
              <a:rPr lang="en-IN" altLang="en-US" sz="2000" dirty="0" smtClean="0">
                <a:solidFill>
                  <a:srgbClr val="FF0000"/>
                </a:solidFill>
                <a:latin typeface="Sylfaen" panose="010A0502050306030303" pitchFamily="18" charset="0"/>
              </a:rPr>
              <a:t>induces</a:t>
            </a:r>
            <a:r>
              <a:rPr lang="en-IN" altLang="en-US" sz="2000" dirty="0" smtClean="0">
                <a:solidFill>
                  <a:srgbClr val="FF0000"/>
                </a:solidFill>
                <a:latin typeface="Sylfaen" panose="010A0502050306030303" pitchFamily="18" charset="0"/>
              </a:rPr>
              <a:t> relief from pain </a:t>
            </a:r>
            <a:endParaRPr lang="en-IN" altLang="en-US" sz="2000" dirty="0">
              <a:solidFill>
                <a:srgbClr val="FF0000"/>
              </a:solidFill>
              <a:latin typeface="Sylfaen" panose="010A0502050306030303"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rawing of Phineas Gage and his sk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25538"/>
            <a:ext cx="51196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ChangeArrowheads="1"/>
          </p:cNvSpPr>
          <p:nvPr/>
        </p:nvSpPr>
        <p:spPr bwMode="auto">
          <a:xfrm>
            <a:off x="215900" y="4005263"/>
            <a:ext cx="5148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000" dirty="0">
                <a:latin typeface="Sylfaen" panose="010A0502050306030303" pitchFamily="18" charset="0"/>
              </a:rPr>
              <a:t>Phineas Gage (1823–1860) was the victim of a terrible accident in 1848.</a:t>
            </a:r>
            <a:endParaRPr lang="en-IN" altLang="en-US" sz="2000" dirty="0">
              <a:latin typeface="Sylfaen" panose="010A0502050306030303" pitchFamily="18" charset="0"/>
            </a:endParaRPr>
          </a:p>
        </p:txBody>
      </p:sp>
      <p:sp>
        <p:nvSpPr>
          <p:cNvPr id="6148" name="Rectangle 3"/>
          <p:cNvSpPr>
            <a:spLocks noChangeArrowheads="1"/>
          </p:cNvSpPr>
          <p:nvPr/>
        </p:nvSpPr>
        <p:spPr bwMode="auto">
          <a:xfrm>
            <a:off x="250825" y="5445125"/>
            <a:ext cx="8929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b="1" dirty="0">
                <a:latin typeface="Sylfaen" panose="010A0502050306030303" pitchFamily="18" charset="0"/>
              </a:rPr>
              <a:t>His injuries helped scientists understand more about the brain and human </a:t>
            </a:r>
            <a:r>
              <a:rPr lang="en-US" altLang="en-US" sz="2400" b="1" dirty="0" err="1" smtClean="0">
                <a:latin typeface="Sylfaen" panose="010A0502050306030303" pitchFamily="18" charset="0"/>
              </a:rPr>
              <a:t>behaviour</a:t>
            </a:r>
            <a:r>
              <a:rPr lang="en-US" altLang="en-US" sz="2400" b="1" dirty="0" smtClean="0">
                <a:latin typeface="Sylfaen" panose="010A0502050306030303" pitchFamily="18" charset="0"/>
              </a:rPr>
              <a:t>, </a:t>
            </a:r>
            <a:r>
              <a:rPr lang="en-US" altLang="en-US" sz="2400" b="1" dirty="0">
                <a:latin typeface="Sylfaen" panose="010A0502050306030303" pitchFamily="18" charset="0"/>
              </a:rPr>
              <a:t>particularly role of frontal lobe in </a:t>
            </a:r>
            <a:r>
              <a:rPr lang="en-US" altLang="en-US" sz="2400" b="1" dirty="0">
                <a:solidFill>
                  <a:srgbClr val="FF0000"/>
                </a:solidFill>
                <a:latin typeface="Sylfaen" panose="010A0502050306030303" pitchFamily="18" charset="0"/>
              </a:rPr>
              <a:t>personality</a:t>
            </a:r>
            <a:endParaRPr lang="en-IN" altLang="en-US" sz="2400" dirty="0">
              <a:solidFill>
                <a:srgbClr val="FF0000"/>
              </a:solidFill>
              <a:latin typeface="Sylfaen" panose="010A0502050306030303" pitchFamily="18" charset="0"/>
            </a:endParaRPr>
          </a:p>
        </p:txBody>
      </p:sp>
      <p:sp>
        <p:nvSpPr>
          <p:cNvPr id="6149" name="Rectangle 1"/>
          <p:cNvSpPr>
            <a:spLocks noChangeArrowheads="1"/>
          </p:cNvSpPr>
          <p:nvPr/>
        </p:nvSpPr>
        <p:spPr bwMode="auto">
          <a:xfrm>
            <a:off x="215900" y="241300"/>
            <a:ext cx="878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2800" b="1">
                <a:latin typeface="Sylfaen" panose="010A0502050306030303" pitchFamily="18" charset="0"/>
              </a:rPr>
              <a:t>Accidental injury led to new discoveries in Neuroscience</a:t>
            </a:r>
          </a:p>
        </p:txBody>
      </p:sp>
      <p:sp>
        <p:nvSpPr>
          <p:cNvPr id="6150" name="Rectangle 1"/>
          <p:cNvSpPr>
            <a:spLocks noChangeArrowheads="1"/>
          </p:cNvSpPr>
          <p:nvPr/>
        </p:nvSpPr>
        <p:spPr bwMode="auto">
          <a:xfrm>
            <a:off x="5364163" y="908050"/>
            <a:ext cx="37798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a:latin typeface="Sylfaen" panose="010A0502050306030303" pitchFamily="18" charset="0"/>
              </a:rPr>
              <a:t>A large iron rod was driven completely through his head, destroying much of his brain's left frontal lobe</a:t>
            </a:r>
          </a:p>
          <a:p>
            <a:pPr>
              <a:spcBef>
                <a:spcPct val="0"/>
              </a:spcBef>
              <a:buFontTx/>
              <a:buNone/>
            </a:pPr>
            <a:endParaRPr lang="en-US" altLang="en-US" sz="2400">
              <a:latin typeface="Sylfaen" panose="010A0502050306030303" pitchFamily="18" charset="0"/>
            </a:endParaRPr>
          </a:p>
          <a:p>
            <a:pPr>
              <a:spcBef>
                <a:spcPct val="0"/>
              </a:spcBef>
              <a:buFontTx/>
              <a:buNone/>
            </a:pPr>
            <a:r>
              <a:rPr lang="en-US" altLang="en-US" sz="2400">
                <a:latin typeface="Sylfaen" panose="010A0502050306030303" pitchFamily="18" charset="0"/>
              </a:rPr>
              <a:t>His personality and behavior dramatically changed </a:t>
            </a:r>
          </a:p>
          <a:p>
            <a:pPr>
              <a:spcBef>
                <a:spcPct val="0"/>
              </a:spcBef>
              <a:buFontTx/>
              <a:buNone/>
            </a:pPr>
            <a:r>
              <a:rPr lang="en-US" altLang="en-US" sz="2400">
                <a:latin typeface="Sylfaen" panose="010A0502050306030303" pitchFamily="18" charset="0"/>
              </a:rPr>
              <a:t>over the remaining </a:t>
            </a:r>
          </a:p>
          <a:p>
            <a:pPr>
              <a:spcBef>
                <a:spcPct val="0"/>
              </a:spcBef>
              <a:buFontTx/>
              <a:buNone/>
            </a:pPr>
            <a:r>
              <a:rPr lang="en-US" altLang="en-US" sz="2400">
                <a:latin typeface="Sylfaen" panose="010A0502050306030303" pitchFamily="18" charset="0"/>
              </a:rPr>
              <a:t>12 years of his life‍</a:t>
            </a:r>
            <a:endParaRPr lang="en-IN" altLang="en-US" sz="2400">
              <a:latin typeface="Sylfaen" panose="010A0502050306030303"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223963" y="158750"/>
            <a:ext cx="6516687" cy="812800"/>
          </a:xfrm>
        </p:spPr>
        <p:txBody>
          <a:bodyPr/>
          <a:lstStyle/>
          <a:p>
            <a:r>
              <a:rPr lang="en-IN" altLang="en-US" sz="3600" b="1" smtClean="0">
                <a:solidFill>
                  <a:schemeClr val="tx1"/>
                </a:solidFill>
                <a:latin typeface="Sylfaen" panose="010A0502050306030303" pitchFamily="18" charset="0"/>
              </a:rPr>
              <a:t>Man with no memory</a:t>
            </a:r>
          </a:p>
        </p:txBody>
      </p:sp>
      <p:pic>
        <p:nvPicPr>
          <p:cNvPr id="7171" name="Picture 2" descr="https://cdn.psychologytoday.com/sites/default/files/styles/article-inline-half/public/blogs/77741/2012/01/85023-80936.jpg?itok=qwAtp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000125"/>
            <a:ext cx="2376487"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ChangeArrowheads="1"/>
          </p:cNvSpPr>
          <p:nvPr/>
        </p:nvSpPr>
        <p:spPr bwMode="auto">
          <a:xfrm>
            <a:off x="6416675" y="3525838"/>
            <a:ext cx="2619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Sylfaen" panose="010A0502050306030303" pitchFamily="18" charset="0"/>
              </a:rPr>
              <a:t>Henry Molaison, widely known as "HM,"</a:t>
            </a:r>
            <a:endParaRPr lang="en-IN" altLang="en-US" sz="1800">
              <a:latin typeface="Sylfaen" panose="010A0502050306030303" pitchFamily="18" charset="0"/>
            </a:endParaRPr>
          </a:p>
        </p:txBody>
      </p:sp>
      <p:sp>
        <p:nvSpPr>
          <p:cNvPr id="7173" name="Rectangle 3"/>
          <p:cNvSpPr>
            <a:spLocks noChangeArrowheads="1"/>
          </p:cNvSpPr>
          <p:nvPr/>
        </p:nvSpPr>
        <p:spPr bwMode="auto">
          <a:xfrm>
            <a:off x="436563" y="5805488"/>
            <a:ext cx="828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a:solidFill>
                  <a:srgbClr val="FF0000"/>
                </a:solidFill>
                <a:latin typeface="Sylfaen" panose="010A0502050306030303" pitchFamily="18" charset="0"/>
              </a:rPr>
              <a:t>Hippocampus</a:t>
            </a:r>
            <a:r>
              <a:rPr lang="en-US" altLang="en-US" sz="2400">
                <a:latin typeface="Sylfaen" panose="010A0502050306030303" pitchFamily="18" charset="0"/>
              </a:rPr>
              <a:t> is essential for making memories, and that if we lose both of them, we will suffer a global loss of memory</a:t>
            </a:r>
            <a:endParaRPr lang="en-IN" altLang="en-US" sz="2400">
              <a:latin typeface="Sylfaen" panose="010A0502050306030303" pitchFamily="18" charset="0"/>
            </a:endParaRPr>
          </a:p>
        </p:txBody>
      </p:sp>
      <p:sp>
        <p:nvSpPr>
          <p:cNvPr id="7174" name="Rectangle 1"/>
          <p:cNvSpPr>
            <a:spLocks noChangeArrowheads="1"/>
          </p:cNvSpPr>
          <p:nvPr/>
        </p:nvSpPr>
        <p:spPr bwMode="auto">
          <a:xfrm>
            <a:off x="323850" y="1195388"/>
            <a:ext cx="54721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a:latin typeface="Sylfaen" panose="010A0502050306030303" pitchFamily="18" charset="0"/>
              </a:rPr>
              <a:t>HM lost the ability to form new memories after surgical removal of the </a:t>
            </a:r>
            <a:r>
              <a:rPr lang="en-US" altLang="en-US" sz="2400">
                <a:solidFill>
                  <a:srgbClr val="FF0000"/>
                </a:solidFill>
                <a:latin typeface="Sylfaen" panose="010A0502050306030303" pitchFamily="18" charset="0"/>
              </a:rPr>
              <a:t>hippocampus</a:t>
            </a:r>
            <a:r>
              <a:rPr lang="en-US" altLang="en-US" sz="2400">
                <a:latin typeface="Sylfaen" panose="010A0502050306030303" pitchFamily="18" charset="0"/>
              </a:rPr>
              <a:t> and nearby temporal lobe structures to treat intractable epilepsy.</a:t>
            </a:r>
            <a:endParaRPr lang="en-IN" altLang="en-US" sz="2400">
              <a:latin typeface="Sylfaen" panose="010A0502050306030303" pitchFamily="18" charset="0"/>
            </a:endParaRPr>
          </a:p>
        </p:txBody>
      </p:sp>
      <p:pic>
        <p:nvPicPr>
          <p:cNvPr id="7175" name="Picture 12" descr="3d rendered medically accurate illustration of the hippocampus. Image Credit: Sebastian Kaulitzki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067050"/>
            <a:ext cx="286067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1"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013" y="3089275"/>
            <a:ext cx="28352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Box 1"/>
          <p:cNvSpPr txBox="1">
            <a:spLocks noChangeArrowheads="1"/>
          </p:cNvSpPr>
          <p:nvPr/>
        </p:nvSpPr>
        <p:spPr bwMode="auto">
          <a:xfrm>
            <a:off x="3402013" y="5189538"/>
            <a:ext cx="28352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600">
                <a:latin typeface="Sylfaen" panose="010A0502050306030303" pitchFamily="18" charset="0"/>
              </a:rPr>
              <a:t>Architecture of hippocampus</a:t>
            </a:r>
          </a:p>
        </p:txBody>
      </p:sp>
      <p:sp>
        <p:nvSpPr>
          <p:cNvPr id="7178" name="TextBox 2"/>
          <p:cNvSpPr txBox="1">
            <a:spLocks noChangeArrowheads="1"/>
          </p:cNvSpPr>
          <p:nvPr/>
        </p:nvSpPr>
        <p:spPr bwMode="auto">
          <a:xfrm>
            <a:off x="523875" y="5194300"/>
            <a:ext cx="2460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600">
                <a:latin typeface="Sylfaen" panose="010A0502050306030303" pitchFamily="18" charset="0"/>
              </a:rPr>
              <a:t>3D image of hippocampus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069975"/>
            <a:ext cx="86407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4" descr="https://www.massgeneral.org/tsc/assets/affects-body/i_affects_br_anatomy_3-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4273550"/>
            <a:ext cx="372586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5"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264025"/>
            <a:ext cx="316865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1"/>
          <p:cNvSpPr txBox="1">
            <a:spLocks noChangeArrowheads="1"/>
          </p:cNvSpPr>
          <p:nvPr/>
        </p:nvSpPr>
        <p:spPr bwMode="auto">
          <a:xfrm>
            <a:off x="468313" y="106363"/>
            <a:ext cx="8066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b="1">
                <a:latin typeface="Sylfaen" panose="010A0502050306030303" pitchFamily="18" charset="0"/>
              </a:rPr>
              <a:t>Internal structure of the brain</a:t>
            </a:r>
            <a:endParaRPr lang="en-US" altLang="en-US" b="1">
              <a:latin typeface="Sylfaen" panose="010A0502050306030303" pitchFamily="18" charset="0"/>
            </a:endParaRPr>
          </a:p>
        </p:txBody>
      </p:sp>
      <p:sp>
        <p:nvSpPr>
          <p:cNvPr id="2" name="TextBox 1"/>
          <p:cNvSpPr txBox="1"/>
          <p:nvPr/>
        </p:nvSpPr>
        <p:spPr>
          <a:xfrm>
            <a:off x="4995563" y="6454715"/>
            <a:ext cx="2816797" cy="400110"/>
          </a:xfrm>
          <a:prstGeom prst="rect">
            <a:avLst/>
          </a:prstGeom>
          <a:noFill/>
        </p:spPr>
        <p:txBody>
          <a:bodyPr wrap="none" rtlCol="0">
            <a:spAutoFit/>
          </a:bodyPr>
          <a:lstStyle/>
          <a:p>
            <a:r>
              <a:rPr lang="en-GB" sz="2000" dirty="0" smtClean="0"/>
              <a:t>MRI scan of human brain</a:t>
            </a:r>
            <a:endParaRPr lang="en-GB"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052513"/>
            <a:ext cx="4724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
          <p:cNvSpPr>
            <a:spLocks noChangeArrowheads="1"/>
          </p:cNvSpPr>
          <p:nvPr/>
        </p:nvSpPr>
        <p:spPr bwMode="auto">
          <a:xfrm>
            <a:off x="4349750" y="5383213"/>
            <a:ext cx="45958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just">
              <a:spcBef>
                <a:spcPct val="0"/>
              </a:spcBef>
              <a:buFontTx/>
              <a:buNone/>
            </a:pPr>
            <a:r>
              <a:rPr lang="en-IN" altLang="en-US" sz="2000" b="1" dirty="0">
                <a:latin typeface="Sylfaen" panose="010A0502050306030303" pitchFamily="18" charset="0"/>
                <a:cs typeface="Arial" panose="020B0604020202020204" pitchFamily="34" charset="0"/>
              </a:rPr>
              <a:t>The 1906 Nobel Prize </a:t>
            </a:r>
            <a:r>
              <a:rPr lang="en-IN" altLang="en-US" sz="2000" dirty="0">
                <a:latin typeface="Sylfaen" panose="010A0502050306030303" pitchFamily="18" charset="0"/>
                <a:cs typeface="Arial" panose="020B0604020202020204" pitchFamily="34" charset="0"/>
              </a:rPr>
              <a:t>in Physiology or Medicine was awarded </a:t>
            </a:r>
            <a:r>
              <a:rPr lang="en-IN" altLang="en-US" sz="2000" dirty="0" smtClean="0">
                <a:latin typeface="Sylfaen" panose="010A0502050306030303" pitchFamily="18" charset="0"/>
                <a:cs typeface="Arial" panose="020B0604020202020204" pitchFamily="34" charset="0"/>
              </a:rPr>
              <a:t>to both of them </a:t>
            </a:r>
            <a:r>
              <a:rPr lang="en-IN" altLang="en-US" sz="2000" dirty="0">
                <a:solidFill>
                  <a:srgbClr val="FF0000"/>
                </a:solidFill>
                <a:latin typeface="Sylfaen" panose="010A0502050306030303" pitchFamily="18" charset="0"/>
                <a:cs typeface="Arial" panose="020B0604020202020204" pitchFamily="34" charset="0"/>
              </a:rPr>
              <a:t>for revealing the inner beauty of the nervous system</a:t>
            </a:r>
            <a:endParaRPr lang="en-IN" altLang="en-US" sz="2000" dirty="0">
              <a:latin typeface="Sylfaen" panose="010A0502050306030303" pitchFamily="18" charset="0"/>
              <a:cs typeface="Arial" panose="020B0604020202020204" pitchFamily="34" charset="0"/>
            </a:endParaRPr>
          </a:p>
        </p:txBody>
      </p:sp>
      <p:sp>
        <p:nvSpPr>
          <p:cNvPr id="9220" name="Rectangle 2"/>
          <p:cNvSpPr>
            <a:spLocks noChangeArrowheads="1"/>
          </p:cNvSpPr>
          <p:nvPr/>
        </p:nvSpPr>
        <p:spPr bwMode="auto">
          <a:xfrm>
            <a:off x="7207250" y="4645025"/>
            <a:ext cx="162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1800">
                <a:latin typeface="Sylfaen" panose="010A0502050306030303" pitchFamily="18" charset="0"/>
                <a:cs typeface="Arial" panose="020B0604020202020204" pitchFamily="34" charset="0"/>
              </a:rPr>
              <a:t>Camillo Golgi </a:t>
            </a:r>
          </a:p>
        </p:txBody>
      </p:sp>
      <p:sp>
        <p:nvSpPr>
          <p:cNvPr id="9221" name="Rectangle 3"/>
          <p:cNvSpPr>
            <a:spLocks noChangeArrowheads="1"/>
          </p:cNvSpPr>
          <p:nvPr/>
        </p:nvSpPr>
        <p:spPr bwMode="auto">
          <a:xfrm>
            <a:off x="4289425" y="4633913"/>
            <a:ext cx="2519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800">
                <a:latin typeface="Sylfaen" panose="010A0502050306030303" pitchFamily="18" charset="0"/>
                <a:cs typeface="Arial" panose="020B0604020202020204" pitchFamily="34" charset="0"/>
              </a:rPr>
              <a:t>Santiago Ramón y Cajal </a:t>
            </a:r>
          </a:p>
        </p:txBody>
      </p:sp>
      <p:pic>
        <p:nvPicPr>
          <p:cNvPr id="922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7188" y="3795713"/>
            <a:ext cx="35687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Box 1"/>
          <p:cNvSpPr txBox="1">
            <a:spLocks noChangeArrowheads="1"/>
          </p:cNvSpPr>
          <p:nvPr/>
        </p:nvSpPr>
        <p:spPr bwMode="auto">
          <a:xfrm>
            <a:off x="611188" y="6215063"/>
            <a:ext cx="3101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IN" altLang="en-US" sz="1800">
                <a:latin typeface="Sylfaen" panose="010A0502050306030303" pitchFamily="18" charset="0"/>
              </a:rPr>
              <a:t>Hand drawing of Ramon Cajal</a:t>
            </a:r>
          </a:p>
        </p:txBody>
      </p:sp>
      <p:sp>
        <p:nvSpPr>
          <p:cNvPr id="9224" name="Title 1"/>
          <p:cNvSpPr>
            <a:spLocks noGrp="1"/>
          </p:cNvSpPr>
          <p:nvPr>
            <p:ph type="title"/>
          </p:nvPr>
        </p:nvSpPr>
        <p:spPr>
          <a:xfrm>
            <a:off x="685800" y="163513"/>
            <a:ext cx="7772400" cy="693737"/>
          </a:xfrm>
        </p:spPr>
        <p:txBody>
          <a:bodyPr/>
          <a:lstStyle/>
          <a:p>
            <a:r>
              <a:rPr lang="en-IN" altLang="en-US" sz="3200" b="1" smtClean="0">
                <a:latin typeface="Sylfaen" panose="010A0502050306030303" pitchFamily="18" charset="0"/>
                <a:cs typeface="Arial" panose="020B0604020202020204" pitchFamily="34" charset="0"/>
              </a:rPr>
              <a:t>The neuron doctrine</a:t>
            </a:r>
            <a:endParaRPr lang="en-GB" altLang="en-US" sz="3200" smtClean="0">
              <a:latin typeface="Sylfaen" panose="010A0502050306030303" pitchFamily="18" charset="0"/>
            </a:endParaRPr>
          </a:p>
        </p:txBody>
      </p:sp>
      <p:sp>
        <p:nvSpPr>
          <p:cNvPr id="9225" name="Content Placeholder 2"/>
          <p:cNvSpPr>
            <a:spLocks noGrp="1"/>
          </p:cNvSpPr>
          <p:nvPr>
            <p:ph idx="1"/>
          </p:nvPr>
        </p:nvSpPr>
        <p:spPr>
          <a:xfrm>
            <a:off x="263525" y="1031875"/>
            <a:ext cx="3960813" cy="1821061"/>
          </a:xfrm>
        </p:spPr>
        <p:txBody>
          <a:bodyPr/>
          <a:lstStyle/>
          <a:p>
            <a:r>
              <a:rPr lang="en-IN" altLang="en-US" sz="2000" dirty="0" smtClean="0">
                <a:latin typeface="Sylfaen" panose="010A0502050306030303" pitchFamily="18" charset="0"/>
                <a:cs typeface="Arial" panose="020B0604020202020204" pitchFamily="34" charset="0"/>
              </a:rPr>
              <a:t>Neurons are structural and functional units of nervous system</a:t>
            </a:r>
          </a:p>
          <a:p>
            <a:r>
              <a:rPr lang="en-IN" altLang="en-US" sz="2000" dirty="0" smtClean="0">
                <a:latin typeface="Sylfaen" panose="010A0502050306030303" pitchFamily="18" charset="0"/>
                <a:cs typeface="Arial" panose="020B0604020202020204" pitchFamily="34" charset="0"/>
              </a:rPr>
              <a:t>They are electrically excitable cells of the brain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Image result for structure of interconnected 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647700"/>
            <a:ext cx="76200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7"/>
          <p:cNvSpPr>
            <a:spLocks noChangeArrowheads="1"/>
          </p:cNvSpPr>
          <p:nvPr/>
        </p:nvSpPr>
        <p:spPr bwMode="auto">
          <a:xfrm>
            <a:off x="2527300" y="61913"/>
            <a:ext cx="4152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b="1">
                <a:latin typeface="Sylfaen" panose="010A0502050306030303" pitchFamily="18" charset="0"/>
                <a:cs typeface="Arial" panose="020B0604020202020204" pitchFamily="34" charset="0"/>
              </a:rPr>
              <a:t>Structure of the neuron</a:t>
            </a:r>
          </a:p>
        </p:txBody>
      </p:sp>
      <p:pic>
        <p:nvPicPr>
          <p:cNvPr id="11268" name="Picture 7"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5" y="4221163"/>
            <a:ext cx="436403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
          <p:cNvSpPr txBox="1">
            <a:spLocks noChangeArrowheads="1"/>
          </p:cNvSpPr>
          <p:nvPr/>
        </p:nvSpPr>
        <p:spPr bwMode="auto">
          <a:xfrm>
            <a:off x="1538288" y="6359525"/>
            <a:ext cx="1978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400">
                <a:latin typeface="Sylfaen" panose="010A0502050306030303" pitchFamily="18" charset="0"/>
              </a:rPr>
              <a:t>Golgi staining</a:t>
            </a:r>
          </a:p>
        </p:txBody>
      </p:sp>
      <p:sp>
        <p:nvSpPr>
          <p:cNvPr id="11270" name="TextBox 1"/>
          <p:cNvSpPr txBox="1">
            <a:spLocks noChangeArrowheads="1"/>
          </p:cNvSpPr>
          <p:nvPr/>
        </p:nvSpPr>
        <p:spPr bwMode="auto">
          <a:xfrm>
            <a:off x="4859338" y="4837113"/>
            <a:ext cx="417715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IN" altLang="en-US" sz="2000" dirty="0">
                <a:latin typeface="Sylfaen" panose="010A0502050306030303" pitchFamily="18" charset="0"/>
              </a:rPr>
              <a:t>Arrow points </a:t>
            </a:r>
            <a:r>
              <a:rPr lang="en-IN" altLang="en-US" sz="2000" dirty="0" smtClean="0">
                <a:latin typeface="Sylfaen" panose="010A0502050306030303" pitchFamily="18" charset="0"/>
              </a:rPr>
              <a:t>to the </a:t>
            </a:r>
            <a:r>
              <a:rPr lang="en-IN" altLang="en-US" sz="2000" b="1" dirty="0">
                <a:latin typeface="Sylfaen" panose="010A0502050306030303" pitchFamily="18" charset="0"/>
              </a:rPr>
              <a:t>dendritic </a:t>
            </a:r>
            <a:r>
              <a:rPr lang="en-IN" altLang="en-US" sz="2000" b="1" dirty="0" smtClean="0">
                <a:latin typeface="Sylfaen" panose="010A0502050306030303" pitchFamily="18" charset="0"/>
              </a:rPr>
              <a:t>spines</a:t>
            </a:r>
            <a:r>
              <a:rPr lang="en-IN" altLang="en-US" sz="2000" dirty="0" smtClean="0">
                <a:latin typeface="Sylfaen" panose="010A0502050306030303" pitchFamily="18" charset="0"/>
              </a:rPr>
              <a:t>, </a:t>
            </a:r>
            <a:r>
              <a:rPr lang="en-IN" altLang="en-US" sz="2000" dirty="0">
                <a:latin typeface="Sylfaen" panose="010A0502050306030303" pitchFamily="18" charset="0"/>
              </a:rPr>
              <a:t>connecting site with other neuron called </a:t>
            </a:r>
            <a:r>
              <a:rPr lang="en-IN" altLang="en-US" sz="2000" dirty="0">
                <a:solidFill>
                  <a:srgbClr val="FF0000"/>
                </a:solidFill>
                <a:latin typeface="Sylfaen" panose="010A0502050306030303" pitchFamily="18" charset="0"/>
              </a:rPr>
              <a:t>synapse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a:xfrm>
            <a:off x="685800" y="609600"/>
            <a:ext cx="7772400" cy="803275"/>
          </a:xfrm>
        </p:spPr>
        <p:txBody>
          <a:bodyPr/>
          <a:lstStyle/>
          <a:p>
            <a:r>
              <a:rPr lang="en-IN" altLang="en-US" sz="3600" b="1" smtClean="0">
                <a:latin typeface="Sylfaen" panose="010A0502050306030303" pitchFamily="18" charset="0"/>
              </a:rPr>
              <a:t>Golgi staining procedure</a:t>
            </a:r>
            <a:endParaRPr lang="en-GB" altLang="en-US" sz="3600" smtClean="0"/>
          </a:p>
        </p:txBody>
      </p:sp>
      <p:sp>
        <p:nvSpPr>
          <p:cNvPr id="13315" name="Content Placeholder 2"/>
          <p:cNvSpPr>
            <a:spLocks noGrp="1"/>
          </p:cNvSpPr>
          <p:nvPr>
            <p:ph idx="1"/>
          </p:nvPr>
        </p:nvSpPr>
        <p:spPr/>
        <p:txBody>
          <a:bodyPr/>
          <a:lstStyle/>
          <a:p>
            <a:r>
              <a:rPr lang="en-IN" altLang="en-US" sz="2000" smtClean="0">
                <a:latin typeface="Sylfaen" panose="010A0502050306030303" pitchFamily="18" charset="0"/>
              </a:rPr>
              <a:t>Immerse a block (approx. 10x5 mm) of formaldehyde fixed brain tissue into a 2% aqueous solution of potassium dichromate for 2 days.</a:t>
            </a:r>
          </a:p>
          <a:p>
            <a:r>
              <a:rPr lang="en-IN" altLang="en-US" sz="2000" smtClean="0">
                <a:latin typeface="Sylfaen" panose="010A0502050306030303" pitchFamily="18" charset="0"/>
              </a:rPr>
              <a:t>Dry the block shortly with filter paper.</a:t>
            </a:r>
          </a:p>
          <a:p>
            <a:r>
              <a:rPr lang="en-IN" altLang="en-US" sz="2000" smtClean="0">
                <a:latin typeface="Sylfaen" panose="010A0502050306030303" pitchFamily="18" charset="0"/>
              </a:rPr>
              <a:t>Immerse the block into a 2% aqueous solution of silver nitrate for another 2 days.</a:t>
            </a:r>
          </a:p>
          <a:p>
            <a:r>
              <a:rPr lang="en-IN" altLang="en-US" sz="2000" smtClean="0">
                <a:latin typeface="Sylfaen" panose="010A0502050306030303" pitchFamily="18" charset="0"/>
              </a:rPr>
              <a:t>Cut sections approx. 20-100 µm thick.</a:t>
            </a:r>
          </a:p>
          <a:p>
            <a:r>
              <a:rPr lang="en-IN" altLang="en-US" sz="2000" smtClean="0">
                <a:latin typeface="Sylfaen" panose="010A0502050306030303" pitchFamily="18" charset="0"/>
              </a:rPr>
              <a:t>Dehydrate quickly in ethanol, clear and mount.</a:t>
            </a:r>
          </a:p>
          <a:p>
            <a:endParaRPr lang="en-GB" altLang="en-US" sz="200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2" ma:contentTypeDescription="Create a new document." ma:contentTypeScope="" ma:versionID="c3e45a581cc654ae8656a19f9c87b034">
  <xsd:schema xmlns:xsd="http://www.w3.org/2001/XMLSchema" xmlns:xs="http://www.w3.org/2001/XMLSchema" xmlns:p="http://schemas.microsoft.com/office/2006/metadata/properties" xmlns:ns2="6aadc366-e0ef-454d-8ef9-f20d71656fc2" targetNamespace="http://schemas.microsoft.com/office/2006/metadata/properties" ma:root="true" ma:fieldsID="85a2cf402f2fdd768436e521f35a39ef" ns2:_="">
    <xsd:import namespace="6aadc366-e0ef-454d-8ef9-f20d71656f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dc366-e0ef-454d-8ef9-f20d71656f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EAE63D-A3CF-4ADF-944D-183299DBB8BA}"/>
</file>

<file path=customXml/itemProps2.xml><?xml version="1.0" encoding="utf-8"?>
<ds:datastoreItem xmlns:ds="http://schemas.openxmlformats.org/officeDocument/2006/customXml" ds:itemID="{139635A7-83F9-4EFC-B78C-06C29627E930}"/>
</file>

<file path=customXml/itemProps3.xml><?xml version="1.0" encoding="utf-8"?>
<ds:datastoreItem xmlns:ds="http://schemas.openxmlformats.org/officeDocument/2006/customXml" ds:itemID="{1BB7A398-9B6D-4EB8-A81A-2AFA6AAA0315}"/>
</file>

<file path=docProps/app.xml><?xml version="1.0" encoding="utf-8"?>
<Properties xmlns="http://schemas.openxmlformats.org/officeDocument/2006/extended-properties" xmlns:vt="http://schemas.openxmlformats.org/officeDocument/2006/docPropsVTypes">
  <TotalTime>8651</TotalTime>
  <Words>1707</Words>
  <Application>Microsoft Office PowerPoint</Application>
  <PresentationFormat>On-screen Show (4:3)</PresentationFormat>
  <Paragraphs>260</Paragraphs>
  <Slides>36</Slides>
  <Notes>12</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ＭＳ Ｐゴシック</vt:lpstr>
      <vt:lpstr>ＭＳ Ｐゴシック</vt:lpstr>
      <vt:lpstr>Arial</vt:lpstr>
      <vt:lpstr>Calibri</vt:lpstr>
      <vt:lpstr>Sylfaen</vt:lpstr>
      <vt:lpstr>Tahoma</vt:lpstr>
      <vt:lpstr>Times New Roman</vt:lpstr>
      <vt:lpstr>Wingdings</vt:lpstr>
      <vt:lpstr>Default Design</vt:lpstr>
      <vt:lpstr>Photo Editor Photo</vt:lpstr>
      <vt:lpstr>PowerPoint Presentation</vt:lpstr>
      <vt:lpstr>Our brain is the most sophisticated computational machine</vt:lpstr>
      <vt:lpstr>PowerPoint Presentation</vt:lpstr>
      <vt:lpstr>PowerPoint Presentation</vt:lpstr>
      <vt:lpstr>Man with no memory</vt:lpstr>
      <vt:lpstr>PowerPoint Presentation</vt:lpstr>
      <vt:lpstr>The neuron doctrine</vt:lpstr>
      <vt:lpstr>PowerPoint Presentation</vt:lpstr>
      <vt:lpstr>Golgi staining procedure</vt:lpstr>
      <vt:lpstr>PowerPoint Presentation</vt:lpstr>
      <vt:lpstr>Our brain function depends on Stimulus-Response Pathway</vt:lpstr>
      <vt:lpstr>PowerPoint Presentation</vt:lpstr>
      <vt:lpstr>PowerPoint Presentation</vt:lpstr>
      <vt:lpstr>How is nerve impulse generated?</vt:lpstr>
      <vt:lpstr>How is nerve impulse generated?</vt:lpstr>
      <vt:lpstr>PowerPoint Presentation</vt:lpstr>
      <vt:lpstr>PowerPoint Presentation</vt:lpstr>
      <vt:lpstr>PowerPoint Presentation</vt:lpstr>
      <vt:lpstr>PowerPoint Presentation</vt:lpstr>
      <vt:lpstr>PowerPoint Presentation</vt:lpstr>
      <vt:lpstr>PowerPoint Presentation</vt:lpstr>
      <vt:lpstr>Sequence of events in chemical transmission across a synapse</vt:lpstr>
      <vt:lpstr>Excitatory post synaptic potential(EPSP)</vt:lpstr>
      <vt:lpstr>Excitatory Post-Synaptic Potential (EPSP)</vt:lpstr>
      <vt:lpstr>Chemically Gated Ion Channels</vt:lpstr>
      <vt:lpstr>Inhibitory post synaptic potential (IPSP)</vt:lpstr>
      <vt:lpstr>Chemically Gated Ion Channels</vt:lpstr>
      <vt:lpstr>Neurotransmitter receptors</vt:lpstr>
      <vt:lpstr>PowerPoint Presentation</vt:lpstr>
      <vt:lpstr>PowerPoint Presentation</vt:lpstr>
      <vt:lpstr>Glutamatergic synapse</vt:lpstr>
      <vt:lpstr>PowerPoint Presentation</vt:lpstr>
      <vt:lpstr>PowerPoint Presentation</vt:lpstr>
      <vt:lpstr>GABAergic synapse</vt:lpstr>
      <vt:lpstr>PowerPoint Presentation</vt:lpstr>
      <vt:lpstr>PowerPoint Presentation</vt:lpstr>
    </vt:vector>
  </TitlesOfParts>
  <Company>NBRC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synapse</dc:title>
  <dc:creator>nihar</dc:creator>
  <cp:lastModifiedBy>Abhijit Das</cp:lastModifiedBy>
  <cp:revision>472</cp:revision>
  <dcterms:created xsi:type="dcterms:W3CDTF">2016-12-28T17:59:43Z</dcterms:created>
  <dcterms:modified xsi:type="dcterms:W3CDTF">2021-03-23T16:52:21Z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